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34"/>
  </p:notesMasterIdLst>
  <p:handoutMasterIdLst>
    <p:handoutMasterId r:id="rId35"/>
  </p:handoutMasterIdLst>
  <p:sldIdLst>
    <p:sldId id="281" r:id="rId5"/>
    <p:sldId id="393" r:id="rId6"/>
    <p:sldId id="394" r:id="rId7"/>
    <p:sldId id="362" r:id="rId8"/>
    <p:sldId id="272" r:id="rId9"/>
    <p:sldId id="371" r:id="rId10"/>
    <p:sldId id="390" r:id="rId11"/>
    <p:sldId id="379" r:id="rId12"/>
    <p:sldId id="388" r:id="rId13"/>
    <p:sldId id="363" r:id="rId14"/>
    <p:sldId id="406" r:id="rId15"/>
    <p:sldId id="364" r:id="rId16"/>
    <p:sldId id="402" r:id="rId17"/>
    <p:sldId id="369" r:id="rId18"/>
    <p:sldId id="392" r:id="rId19"/>
    <p:sldId id="372" r:id="rId20"/>
    <p:sldId id="375" r:id="rId21"/>
    <p:sldId id="376" r:id="rId22"/>
    <p:sldId id="399" r:id="rId23"/>
    <p:sldId id="397" r:id="rId24"/>
    <p:sldId id="409" r:id="rId25"/>
    <p:sldId id="410" r:id="rId26"/>
    <p:sldId id="395" r:id="rId27"/>
    <p:sldId id="408" r:id="rId28"/>
    <p:sldId id="396" r:id="rId29"/>
    <p:sldId id="398" r:id="rId30"/>
    <p:sldId id="400" r:id="rId31"/>
    <p:sldId id="401" r:id="rId32"/>
    <p:sldId id="3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guide pos="360"/>
        <p:guide pos="7392"/>
        <p:guide orient="horz" pos="2160"/>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a:lstStyle/>
        <a:p>
          <a:endParaRPr lang="en-US"/>
        </a:p>
      </dgm:t>
    </dgm:pt>
    <dgm:pt modelId="{4259F840-24E7-476F-9F30-482E46395856}">
      <dgm:prSet phldrT="[Text]"/>
      <dgm:spPr>
        <a:solidFill>
          <a:schemeClr val="accent1"/>
        </a:solidFill>
        <a:ln>
          <a:solidFill>
            <a:schemeClr val="accent1"/>
          </a:solidFill>
        </a:ln>
      </dgm:spPr>
      <dgm:t>
        <a:bodyPr/>
        <a:lstStyle/>
        <a:p>
          <a:r>
            <a:rPr lang="ar-SA" dirty="0"/>
            <a:t>أغسطس 2021</a:t>
          </a:r>
          <a:endParaRPr lang="en-US" dirty="0"/>
        </a:p>
      </dgm:t>
    </dgm:pt>
    <dgm:pt modelId="{FCE8068D-7E50-4749-A8D0-ADEDAC5637B3}" type="parTrans" cxnId="{42EE41D1-3C16-4937-BB38-B076896C09A0}">
      <dgm:prSet/>
      <dgm:spPr/>
      <dgm:t>
        <a:bodyPr/>
        <a:lstStyle/>
        <a:p>
          <a:endParaRPr lang="en-US"/>
        </a:p>
      </dgm:t>
    </dgm:pt>
    <dgm:pt modelId="{DCC444A4-F20A-48F5-A61E-47BFFF185A57}" type="sibTrans" cxnId="{42EE41D1-3C16-4937-BB38-B076896C09A0}">
      <dgm:prSet/>
      <dgm:spPr/>
      <dgm:t>
        <a:bodyPr/>
        <a:lstStyle/>
        <a:p>
          <a:endParaRPr lang="en-US"/>
        </a:p>
      </dgm:t>
    </dgm:pt>
    <dgm:pt modelId="{B54C8F6C-BE1E-4EAB-B7A0-48DE01FFAA36}">
      <dgm:prSet phldrT="[Text]"/>
      <dgm:spPr/>
      <dgm:t>
        <a:bodyPr/>
        <a:lstStyle/>
        <a:p>
          <a:pPr rtl="1"/>
          <a:r>
            <a:rPr lang="ar-SA" b="0" i="0" u="none" dirty="0"/>
            <a:t>تمت الموافقة على تأسيس الجمعية بقرار وزاري </a:t>
          </a:r>
          <a:r>
            <a:rPr lang="ar-SA" dirty="0"/>
            <a:t>رقم (225951) وتاريخ 22/12/1442  وترخيص رقم ( 2055 )</a:t>
          </a:r>
          <a:r>
            <a:rPr lang="ar-SA" b="0" i="0" u="none" dirty="0"/>
            <a:t> </a:t>
          </a:r>
          <a:endParaRPr lang="en-US" dirty="0"/>
        </a:p>
      </dgm:t>
    </dgm:pt>
    <dgm:pt modelId="{8DE7CD45-B7C0-432E-B819-6A7D97E31315}" type="parTrans" cxnId="{770CA1CC-3DDD-451E-AE83-A71CA570260C}">
      <dgm:prSet/>
      <dgm:spPr/>
      <dgm:t>
        <a:bodyPr/>
        <a:lstStyle/>
        <a:p>
          <a:endParaRPr lang="en-US"/>
        </a:p>
      </dgm:t>
    </dgm:pt>
    <dgm:pt modelId="{C33B8BEF-A818-4A2F-A99A-E2B29895E184}" type="sibTrans" cxnId="{770CA1CC-3DDD-451E-AE83-A71CA570260C}">
      <dgm:prSet/>
      <dgm:spPr/>
      <dgm:t>
        <a:bodyPr/>
        <a:lstStyle/>
        <a:p>
          <a:endParaRPr lang="en-US"/>
        </a:p>
      </dgm:t>
    </dgm:pt>
    <dgm:pt modelId="{E4033A39-DCC4-4038-9562-AEDDBBB37A99}">
      <dgm:prSet phldrT="[Text]"/>
      <dgm:spPr>
        <a:solidFill>
          <a:schemeClr val="accent4"/>
        </a:solidFill>
        <a:ln>
          <a:solidFill>
            <a:schemeClr val="accent4"/>
          </a:solidFill>
        </a:ln>
      </dgm:spPr>
      <dgm:t>
        <a:bodyPr/>
        <a:lstStyle/>
        <a:p>
          <a:r>
            <a:rPr lang="ar-SA" dirty="0"/>
            <a:t>نوفمبر 2020</a:t>
          </a:r>
          <a:endParaRPr lang="en-US" dirty="0"/>
        </a:p>
      </dgm:t>
    </dgm:pt>
    <dgm:pt modelId="{048EEAE6-78BA-4B00-B7BB-9C22DBB1E8F4}" type="parTrans" cxnId="{32EF2862-2950-4DF8-BEA8-CD19460CCA31}">
      <dgm:prSet/>
      <dgm:spPr/>
      <dgm:t>
        <a:bodyPr/>
        <a:lstStyle/>
        <a:p>
          <a:endParaRPr lang="en-US"/>
        </a:p>
      </dgm:t>
    </dgm:pt>
    <dgm:pt modelId="{80AB0E5B-0C58-465D-A545-5B21133D2849}" type="sibTrans" cxnId="{32EF2862-2950-4DF8-BEA8-CD19460CCA31}">
      <dgm:prSet/>
      <dgm:spPr/>
      <dgm:t>
        <a:bodyPr/>
        <a:lstStyle/>
        <a:p>
          <a:endParaRPr lang="en-US"/>
        </a:p>
      </dgm:t>
    </dgm:pt>
    <dgm:pt modelId="{A4C0B4E4-70AD-4901-9E3F-7EA25DD6DAA1}">
      <dgm:prSet phldrT="[Text]"/>
      <dgm:spPr/>
      <dgm:t>
        <a:bodyPr/>
        <a:lstStyle/>
        <a:p>
          <a:pPr rtl="1"/>
          <a:r>
            <a:rPr lang="ar-SA" b="0" i="0" u="none" dirty="0"/>
            <a:t>تم تجهيز ورفع طلب تأسيس جمعية أهلية مرفقا به معلومات الأعضاء المؤسسين وخطة عمل لوزارة الموارد البشرية ممثلة بوكالة المؤسسات غير الربحية </a:t>
          </a:r>
          <a:endParaRPr lang="en-US" dirty="0"/>
        </a:p>
      </dgm:t>
    </dgm:pt>
    <dgm:pt modelId="{701D9033-BAD3-4299-933F-A47AFDC2ECD0}" type="parTrans" cxnId="{5E74CB62-E52E-4CEE-8AA1-9812BFC0D67E}">
      <dgm:prSet/>
      <dgm:spPr/>
      <dgm:t>
        <a:bodyPr/>
        <a:lstStyle/>
        <a:p>
          <a:endParaRPr lang="en-US"/>
        </a:p>
      </dgm:t>
    </dgm:pt>
    <dgm:pt modelId="{657DB10D-2517-48AA-B970-6D815DBD4123}" type="sibTrans" cxnId="{5E74CB62-E52E-4CEE-8AA1-9812BFC0D67E}">
      <dgm:prSet/>
      <dgm:spPr/>
      <dgm:t>
        <a:bodyPr/>
        <a:lstStyle/>
        <a:p>
          <a:endParaRPr lang="en-US"/>
        </a:p>
      </dgm:t>
    </dgm:pt>
    <dgm:pt modelId="{87BF7896-20EA-4E8F-B6F4-A34EC5C9CB50}">
      <dgm:prSet phldrT="[Text]"/>
      <dgm:spPr>
        <a:solidFill>
          <a:schemeClr val="accent5"/>
        </a:solidFill>
        <a:ln>
          <a:solidFill>
            <a:schemeClr val="accent5"/>
          </a:solidFill>
        </a:ln>
      </dgm:spPr>
      <dgm:t>
        <a:bodyPr/>
        <a:lstStyle/>
        <a:p>
          <a:r>
            <a:rPr lang="ar-SA" dirty="0"/>
            <a:t>يونيو 2020</a:t>
          </a:r>
          <a:endParaRPr lang="en-US" dirty="0"/>
        </a:p>
      </dgm:t>
    </dgm:pt>
    <dgm:pt modelId="{05E47BA5-F724-4AEE-9B5B-401F18E028E6}" type="parTrans" cxnId="{92330C11-C197-4512-BDA4-8D8A69AF7D1C}">
      <dgm:prSet/>
      <dgm:spPr/>
      <dgm:t>
        <a:bodyPr/>
        <a:lstStyle/>
        <a:p>
          <a:endParaRPr lang="en-US"/>
        </a:p>
      </dgm:t>
    </dgm:pt>
    <dgm:pt modelId="{D63CE73E-35DE-48C3-8753-7648BC953C0D}" type="sibTrans" cxnId="{92330C11-C197-4512-BDA4-8D8A69AF7D1C}">
      <dgm:prSet/>
      <dgm:spPr/>
      <dgm:t>
        <a:bodyPr/>
        <a:lstStyle/>
        <a:p>
          <a:endParaRPr lang="en-US"/>
        </a:p>
      </dgm:t>
    </dgm:pt>
    <dgm:pt modelId="{43CBB0A2-9D75-4264-8A30-3E8974B40658}">
      <dgm:prSet phldrT="[Text]"/>
      <dgm:spPr/>
      <dgm:t>
        <a:bodyPr/>
        <a:lstStyle/>
        <a:p>
          <a:pPr rtl="1"/>
          <a:r>
            <a:rPr lang="ar-SA" dirty="0"/>
            <a:t>انطلقت عدة مبادرات وتحالفات لتصنيع أجهزة التنفس وكان هناك صعوبات في توفير الصيانة اللازمة للمعدات المتعطلة حيث التقى </a:t>
          </a:r>
          <a:r>
            <a:rPr lang="ar-SA" dirty="0" err="1"/>
            <a:t>م.عمر</a:t>
          </a:r>
          <a:r>
            <a:rPr lang="ar-SA" dirty="0"/>
            <a:t> السحيم </a:t>
          </a:r>
          <a:r>
            <a:rPr lang="ar-SA" dirty="0" err="1"/>
            <a:t>وم.نافع</a:t>
          </a:r>
          <a:r>
            <a:rPr lang="ar-SA" dirty="0"/>
            <a:t> الحربي مرة أخرى وهنا ولدت فكرة أنشاء كيان رسمي لدعم كل ما يخص مهنة صيانة المعدات الطبية الكهربائية ونقل المعرفة فيه</a:t>
          </a:r>
        </a:p>
        <a:p>
          <a:pPr rtl="1"/>
          <a:r>
            <a:rPr lang="ar-SA" dirty="0"/>
            <a:t>فمالا تستطيع صيانته لن تستطيع صناعته</a:t>
          </a:r>
        </a:p>
        <a:p>
          <a:pPr rtl="1"/>
          <a:r>
            <a:rPr lang="ar-SA" dirty="0"/>
            <a:t>وحيث أن مهنة صيانة المعدات الطبية بها من الكفاءات وخبراء وطنيين  يحملون على عاتقهم توطين هذه المهنة ودعم الوطن في سراءه وضراءه فقد لبوا النداء وذلك استشعارا منهم لأهمية تأسيس مثل هذا الكيان لاستمرارية تقديم خدمات الرعاية الصحية</a:t>
          </a:r>
          <a:endParaRPr lang="en-US" dirty="0"/>
        </a:p>
      </dgm:t>
    </dgm:pt>
    <dgm:pt modelId="{F806E590-5F8E-48A1-96AC-9E738290D2ED}" type="parTrans" cxnId="{4D2DF581-8128-4440-9E51-29109DC6ED52}">
      <dgm:prSet/>
      <dgm:spPr/>
      <dgm:t>
        <a:bodyPr/>
        <a:lstStyle/>
        <a:p>
          <a:endParaRPr lang="en-US"/>
        </a:p>
      </dgm:t>
    </dgm:pt>
    <dgm:pt modelId="{20F77EFB-335C-4BC3-AD95-8421EDF343E6}" type="sibTrans" cxnId="{4D2DF581-8128-4440-9E51-29109DC6ED52}">
      <dgm:prSet/>
      <dgm:spPr/>
      <dgm:t>
        <a:bodyPr/>
        <a:lstStyle/>
        <a:p>
          <a:endParaRPr lang="en-US"/>
        </a:p>
      </dgm:t>
    </dgm:pt>
    <dgm:pt modelId="{660CF888-26B9-4DCA-B7E0-A150825288D0}">
      <dgm:prSet phldrT="[Text]"/>
      <dgm:spPr>
        <a:solidFill>
          <a:schemeClr val="accent6"/>
        </a:solidFill>
        <a:ln>
          <a:solidFill>
            <a:schemeClr val="accent6"/>
          </a:solidFill>
        </a:ln>
      </dgm:spPr>
      <dgm:t>
        <a:bodyPr/>
        <a:lstStyle/>
        <a:p>
          <a:r>
            <a:rPr lang="ar-SA" dirty="0"/>
            <a:t>مارس 2020</a:t>
          </a:r>
          <a:endParaRPr lang="en-US" dirty="0"/>
        </a:p>
      </dgm:t>
    </dgm:pt>
    <dgm:pt modelId="{C1C2508F-5620-49AF-BFC7-5EF96CC474E3}" type="parTrans" cxnId="{947C7663-DE86-43C7-B3C9-9F5928A23C68}">
      <dgm:prSet/>
      <dgm:spPr/>
      <dgm:t>
        <a:bodyPr/>
        <a:lstStyle/>
        <a:p>
          <a:endParaRPr lang="en-US"/>
        </a:p>
      </dgm:t>
    </dgm:pt>
    <dgm:pt modelId="{197B6A99-6CC2-49FD-8495-CB34839ABB2C}" type="sibTrans" cxnId="{947C7663-DE86-43C7-B3C9-9F5928A23C68}">
      <dgm:prSet/>
      <dgm:spPr/>
      <dgm:t>
        <a:bodyPr/>
        <a:lstStyle/>
        <a:p>
          <a:endParaRPr lang="en-US"/>
        </a:p>
      </dgm:t>
    </dgm:pt>
    <dgm:pt modelId="{BA1616FF-810F-45C9-9A2F-AC41CB3CC6BC}">
      <dgm:prSet phldrT="[Text]"/>
      <dgm:spPr/>
      <dgm:t>
        <a:bodyPr/>
        <a:lstStyle/>
        <a:p>
          <a:pPr rtl="1"/>
          <a:r>
            <a:rPr lang="ar-SA" dirty="0"/>
            <a:t>تم إعلان حالة الطوارئ لجائحة كورونا في المملكة وتأثرت سلاسل الامداد للأجهزة والمنتجات الطبية وأصبح هناك حاجة  ماسة لتوفير المعدات الطبية إما </a:t>
          </a:r>
        </a:p>
        <a:p>
          <a:pPr rtl="1"/>
          <a:r>
            <a:rPr lang="ar-SA" dirty="0"/>
            <a:t>- بالتوريد </a:t>
          </a:r>
        </a:p>
        <a:p>
          <a:pPr rtl="1"/>
          <a:r>
            <a:rPr lang="ar-SA" dirty="0"/>
            <a:t>- او توطين صناعتها </a:t>
          </a:r>
        </a:p>
        <a:p>
          <a:pPr rtl="1"/>
          <a:r>
            <a:rPr lang="ar-SA" dirty="0"/>
            <a:t>- أو صيانة المتعطل منها</a:t>
          </a:r>
        </a:p>
        <a:p>
          <a:pPr rtl="1"/>
          <a:r>
            <a:rPr lang="ar-SA" dirty="0"/>
            <a:t>من أهم تللك المعدات أجهزة التنفس</a:t>
          </a:r>
          <a:endParaRPr lang="en-US" dirty="0"/>
        </a:p>
      </dgm:t>
    </dgm:pt>
    <dgm:pt modelId="{9544FBF8-477A-41E1-A1AC-3D721A7822EB}" type="parTrans" cxnId="{BA5CF126-908D-4215-B2E2-AF7012301DA0}">
      <dgm:prSet/>
      <dgm:spPr/>
      <dgm:t>
        <a:bodyPr/>
        <a:lstStyle/>
        <a:p>
          <a:endParaRPr lang="en-US"/>
        </a:p>
      </dgm:t>
    </dgm:pt>
    <dgm:pt modelId="{6F62B292-7542-4770-A5DA-AD6E93F9642D}" type="sibTrans" cxnId="{BA5CF126-908D-4215-B2E2-AF7012301DA0}">
      <dgm:prSet/>
      <dgm:spPr/>
      <dgm:t>
        <a:bodyPr/>
        <a:lstStyle/>
        <a:p>
          <a:endParaRPr lang="en-US"/>
        </a:p>
      </dgm:t>
    </dgm:pt>
    <dgm:pt modelId="{97DB74B5-36C1-4083-BE16-BE9779159093}">
      <dgm:prSet phldrT="[Text]"/>
      <dgm:spPr>
        <a:solidFill>
          <a:schemeClr val="accent6">
            <a:lumMod val="75000"/>
          </a:schemeClr>
        </a:solidFill>
      </dgm:spPr>
      <dgm:t>
        <a:bodyPr/>
        <a:lstStyle/>
        <a:p>
          <a:r>
            <a:rPr lang="ar-SA" dirty="0"/>
            <a:t>2018</a:t>
          </a:r>
          <a:endParaRPr lang="en-US" dirty="0"/>
        </a:p>
      </dgm:t>
    </dgm:pt>
    <dgm:pt modelId="{6C1A497B-059D-41D7-B22F-7BDC6CFD947A}" type="parTrans" cxnId="{97D15D88-2DC1-4956-9B64-C442B4AE1CB3}">
      <dgm:prSet/>
      <dgm:spPr/>
      <dgm:t>
        <a:bodyPr/>
        <a:lstStyle/>
        <a:p>
          <a:endParaRPr lang="en-US"/>
        </a:p>
      </dgm:t>
    </dgm:pt>
    <dgm:pt modelId="{F04D9720-1E1D-4133-9C2F-A9F070591B2B}" type="sibTrans" cxnId="{97D15D88-2DC1-4956-9B64-C442B4AE1CB3}">
      <dgm:prSet/>
      <dgm:spPr/>
      <dgm:t>
        <a:bodyPr/>
        <a:lstStyle/>
        <a:p>
          <a:endParaRPr lang="en-US"/>
        </a:p>
      </dgm:t>
    </dgm:pt>
    <dgm:pt modelId="{B059B0DE-AE0E-408C-98A7-05AB6DD73373}">
      <dgm:prSet phldrT="[Text]"/>
      <dgm:spPr/>
      <dgm:t>
        <a:bodyPr/>
        <a:lstStyle/>
        <a:p>
          <a:pPr rtl="1"/>
          <a:r>
            <a:rPr lang="ar-SA" b="0" i="0" u="none" dirty="0"/>
            <a:t>نشر أول دليل وطني شامل ينظم دورة حياة الجهاز الطبي والتي تشمل صيانة المعدات الطبية  تحت مسمى (  الدليل الارشادي للممارسة الجيدة لإدارة الأجهزة والمنتجات الطبية داخل المرافق الصحية) صادر عن الهيئة العامة للغذاء والدواء</a:t>
          </a:r>
        </a:p>
        <a:p>
          <a:pPr rtl="1"/>
          <a:r>
            <a:rPr lang="ar-SA" b="0" i="0" u="none" dirty="0"/>
            <a:t> وكان من</a:t>
          </a:r>
          <a:r>
            <a:rPr lang="en-US" b="0" i="0" u="none" dirty="0"/>
            <a:t> </a:t>
          </a:r>
          <a:r>
            <a:rPr lang="ar-SA" b="0" i="0" u="none" dirty="0"/>
            <a:t> ضمن  فريق الاعداد: </a:t>
          </a:r>
          <a:r>
            <a:rPr lang="ar-SA" b="0" i="0" u="none" dirty="0" err="1"/>
            <a:t>م.عمر</a:t>
          </a:r>
          <a:r>
            <a:rPr lang="ar-SA" b="0" i="0" u="none" dirty="0"/>
            <a:t> السحيم</a:t>
          </a:r>
        </a:p>
        <a:p>
          <a:pPr rtl="1"/>
          <a:r>
            <a:rPr lang="ar-SA" b="0" i="0" u="none" dirty="0"/>
            <a:t>وفريق ضمن فيريق المراجعة : م. نافع الحربي و م. مهند الشيبان</a:t>
          </a:r>
        </a:p>
        <a:p>
          <a:pPr rtl="1"/>
          <a:r>
            <a:rPr lang="ar-SA" b="0" i="0" u="none" dirty="0"/>
            <a:t>حيث تم اعتماد الدليل من رئيس المجلس الصحي معالي وزير الصحة توفيق الربيعة وتعميمه على القطاعات الصحية</a:t>
          </a:r>
        </a:p>
      </dgm:t>
    </dgm:pt>
    <dgm:pt modelId="{727AA871-1A31-445C-A336-3204D36FAC47}" type="parTrans" cxnId="{4961C5D8-87CF-431D-8E8D-857C807E64B3}">
      <dgm:prSet/>
      <dgm:spPr/>
      <dgm:t>
        <a:bodyPr/>
        <a:lstStyle/>
        <a:p>
          <a:endParaRPr lang="en-US"/>
        </a:p>
      </dgm:t>
    </dgm:pt>
    <dgm:pt modelId="{EB87680C-8ED2-476E-AF1D-D26D672907E1}" type="sibTrans" cxnId="{4961C5D8-87CF-431D-8E8D-857C807E64B3}">
      <dgm:prSet/>
      <dgm:spPr/>
      <dgm:t>
        <a:bodyPr/>
        <a:lstStyle/>
        <a:p>
          <a:endParaRPr lang="en-US"/>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1"/>
          </a:solidFill>
          <a:prstDash val="dash"/>
          <a:miter lim="800000"/>
        </a:ln>
        <a:effectLst/>
      </dgm:spPr>
    </dgm:pt>
    <dgm:pt modelId="{049FDBD0-77FE-49D1-A275-A272C8C5E426}" type="pres">
      <dgm:prSet presAssocID="{4259F840-24E7-476F-9F30-482E46395856}" presName="ConnectLineEnd1" presStyleLbl="lnNode1" presStyleIdx="0" presStyleCnt="5"/>
      <dgm:spPr>
        <a:solidFill>
          <a:schemeClr val="accent1"/>
        </a:solidFill>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4"/>
          </a:solidFill>
          <a:prstDash val="dash"/>
          <a:miter lim="800000"/>
        </a:ln>
        <a:effectLst/>
      </dgm:spPr>
    </dgm:pt>
    <dgm:pt modelId="{4797FB61-2602-4A58-81E6-6F133DB1E419}" type="pres">
      <dgm:prSet presAssocID="{E4033A39-DCC4-4038-9562-AEDDBBB37A99}" presName="ConnectLineEnd1" presStyleLbl="lnNode1" presStyleIdx="1" presStyleCnt="5"/>
      <dgm:spPr>
        <a:solidFill>
          <a:schemeClr val="accent4"/>
        </a:solidFill>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solidFill>
          <a:prstDash val="dash"/>
          <a:miter lim="800000"/>
        </a:ln>
        <a:effectLst/>
      </dgm:spPr>
    </dgm:pt>
    <dgm:pt modelId="{07CCF286-8B46-4A20-ACAC-84BA2D6EFBBC}" type="pres">
      <dgm:prSet presAssocID="{87BF7896-20EA-4E8F-B6F4-A34EC5C9CB50}" presName="ConnectLineEnd1" presStyleLbl="lnNode1" presStyleIdx="2" presStyleCnt="5"/>
      <dgm:spPr>
        <a:solidFill>
          <a:schemeClr val="accent5"/>
        </a:solidFill>
      </dgm:spPr>
    </dgm:pt>
    <dgm:pt modelId="{4624FC32-5405-42B1-B5CC-DF0659852A58}" type="pres">
      <dgm:prSet presAssocID="{87BF7896-20EA-4E8F-B6F4-A34EC5C9CB50}" presName="EmptyPane1" presStyleCnt="0"/>
      <dgm:spPr/>
    </dgm:pt>
    <dgm:pt modelId="{59F6C2B0-B773-4ADB-86AA-E3CF7680518A}" type="pres">
      <dgm:prSet presAssocID="{D63CE73E-35DE-48C3-8753-7648BC953C0D}" presName="spaceBetweenRectangles1" presStyleCnt="0"/>
      <dgm:spPr/>
    </dgm:pt>
    <dgm:pt modelId="{B0E1F84C-D563-44BC-8BD7-46D8F837902A}" type="pres">
      <dgm:prSet presAssocID="{660CF888-26B9-4DCA-B7E0-A150825288D0}" presName="composite1" presStyleCnt="0"/>
      <dgm:spPr/>
    </dgm:pt>
    <dgm:pt modelId="{AA687F1E-592A-4A16-9630-0E0C2D82BDEC}" type="pres">
      <dgm:prSet presAssocID="{660CF888-26B9-4DCA-B7E0-A150825288D0}" presName="parent1" presStyleLbl="alignNode1" presStyleIdx="3" presStyleCnt="5">
        <dgm:presLayoutVars>
          <dgm:chMax val="1"/>
          <dgm:chPref val="1"/>
          <dgm:bulletEnabled val="1"/>
        </dgm:presLayoutVars>
      </dgm:prSet>
      <dgm:spPr/>
    </dgm:pt>
    <dgm:pt modelId="{36210ACA-E081-40B5-87EC-500863B13ADD}" type="pres">
      <dgm:prSet presAssocID="{660CF888-26B9-4DCA-B7E0-A150825288D0}" presName="Childtext1" presStyleLbl="revTx" presStyleIdx="3" presStyleCnt="5">
        <dgm:presLayoutVars>
          <dgm:bulletEnabled val="1"/>
        </dgm:presLayoutVars>
      </dgm:prSet>
      <dgm:spPr/>
    </dgm:pt>
    <dgm:pt modelId="{EA3C7446-024E-4EEF-BED4-FFB1F2246CF3}" type="pres">
      <dgm:prSet presAssocID="{660CF888-26B9-4DCA-B7E0-A150825288D0}" presName="ConnectLine1" presStyleLbl="sibTrans1D1" presStyleIdx="3" presStyleCnt="5"/>
      <dgm:spPr>
        <a:noFill/>
        <a:ln w="6350" cap="flat" cmpd="sng" algn="ctr">
          <a:solidFill>
            <a:schemeClr val="accent6"/>
          </a:solidFill>
          <a:prstDash val="dash"/>
          <a:miter lim="800000"/>
        </a:ln>
        <a:effectLst/>
      </dgm:spPr>
    </dgm:pt>
    <dgm:pt modelId="{FDC60305-8FBB-44FD-9B53-CDBFE9F7FDD0}" type="pres">
      <dgm:prSet presAssocID="{660CF888-26B9-4DCA-B7E0-A150825288D0}" presName="ConnectLineEnd1" presStyleLbl="lnNode1" presStyleIdx="3" presStyleCnt="5"/>
      <dgm:spPr>
        <a:solidFill>
          <a:schemeClr val="accent6"/>
        </a:solidFill>
        <a:ln>
          <a:noFill/>
        </a:ln>
      </dgm:spPr>
    </dgm:pt>
    <dgm:pt modelId="{24F9A8F5-7105-4D28-A633-EB8EEF371211}" type="pres">
      <dgm:prSet presAssocID="{660CF888-26B9-4DCA-B7E0-A150825288D0}" presName="EmptyPane1" presStyleCnt="0"/>
      <dgm:spPr/>
    </dgm:pt>
    <dgm:pt modelId="{F1F5E13B-2672-4759-B561-13FA519AB496}" type="pres">
      <dgm:prSet presAssocID="{197B6A99-6CC2-49FD-8495-CB34839ABB2C}" presName="spaceBetweenRectangles1" presStyleCnt="0"/>
      <dgm:spPr/>
    </dgm:pt>
    <dgm:pt modelId="{03163906-36D6-4FB8-BB18-E04FA84A47A6}" type="pres">
      <dgm:prSet presAssocID="{97DB74B5-36C1-4083-BE16-BE9779159093}" presName="composite1" presStyleCnt="0"/>
      <dgm:spPr/>
    </dgm:pt>
    <dgm:pt modelId="{B54E50C8-30CD-4A49-B6D7-34D9AB2A3043}" type="pres">
      <dgm:prSet presAssocID="{97DB74B5-36C1-4083-BE16-BE9779159093}" presName="parent1" presStyleLbl="alignNode1" presStyleIdx="4" presStyleCnt="5">
        <dgm:presLayoutVars>
          <dgm:chMax val="1"/>
          <dgm:chPref val="1"/>
          <dgm:bulletEnabled val="1"/>
        </dgm:presLayoutVars>
      </dgm:prSet>
      <dgm:spPr/>
    </dgm:pt>
    <dgm:pt modelId="{9679B796-2B40-4D87-8578-52BF0C29AEB4}" type="pres">
      <dgm:prSet presAssocID="{97DB74B5-36C1-4083-BE16-BE9779159093}" presName="Childtext1" presStyleLbl="revTx" presStyleIdx="4" presStyleCnt="5">
        <dgm:presLayoutVars>
          <dgm:bulletEnabled val="1"/>
        </dgm:presLayoutVars>
      </dgm:prSet>
      <dgm:spPr/>
    </dgm:pt>
    <dgm:pt modelId="{894318B2-70C4-403D-BE3D-359CAB62002A}" type="pres">
      <dgm:prSet presAssocID="{97DB74B5-36C1-4083-BE16-BE9779159093}" presName="ConnectLine1" presStyleLbl="sibTrans1D1" presStyleIdx="4" presStyleCnt="5"/>
      <dgm:spPr>
        <a:noFill/>
        <a:ln w="6350" cap="flat" cmpd="sng" algn="ctr">
          <a:solidFill>
            <a:schemeClr val="accent6">
              <a:lumMod val="75000"/>
            </a:schemeClr>
          </a:solidFill>
          <a:prstDash val="dash"/>
          <a:miter lim="800000"/>
        </a:ln>
        <a:effectLst/>
      </dgm:spPr>
    </dgm:pt>
    <dgm:pt modelId="{C2518668-97A8-402E-BC0D-09AE8E2ABBE2}" type="pres">
      <dgm:prSet presAssocID="{97DB74B5-36C1-4083-BE16-BE9779159093}" presName="ConnectLineEnd1" presStyleLbl="lnNode1" presStyleIdx="4" presStyleCnt="5"/>
      <dgm:spPr>
        <a:solidFill>
          <a:schemeClr val="accent6">
            <a:lumMod val="75000"/>
          </a:schemeClr>
        </a:solidFill>
      </dgm:spPr>
    </dgm:pt>
    <dgm:pt modelId="{B8E1DD63-FDF0-4B15-85B7-2053E048AAC9}" type="pres">
      <dgm:prSet presAssocID="{97DB74B5-36C1-4083-BE16-BE977915909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5D9B3125-79DF-4C1A-AB86-4D167E1ED6BC}" type="presOf" srcId="{B059B0DE-AE0E-408C-98A7-05AB6DD73373}" destId="{9679B796-2B40-4D87-8578-52BF0C29AEB4}" srcOrd="0" destOrd="0" presId="urn:microsoft.com/office/officeart/2016/7/layout/RoundedRectangleTimeline"/>
    <dgm:cxn modelId="{BA5CF126-908D-4215-B2E2-AF7012301DA0}" srcId="{660CF888-26B9-4DCA-B7E0-A150825288D0}" destId="{BA1616FF-810F-45C9-9A2F-AC41CB3CC6BC}" srcOrd="0" destOrd="0" parTransId="{9544FBF8-477A-41E1-A1AC-3D721A7822EB}" sibTransId="{6F62B292-7542-4770-A5DA-AD6E93F9642D}"/>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47C7663-DE86-43C7-B3C9-9F5928A23C68}" srcId="{E5B2E815-0D19-41DC-B01B-4D608769620A}" destId="{660CF888-26B9-4DCA-B7E0-A150825288D0}" srcOrd="3" destOrd="0" parTransId="{C1C2508F-5620-49AF-BFC7-5EF96CC474E3}" sibTransId="{197B6A99-6CC2-49FD-8495-CB34839ABB2C}"/>
    <dgm:cxn modelId="{B7BDCA73-65C2-4BF5-93F0-7A3D442F0CF3}" type="presOf" srcId="{BA1616FF-810F-45C9-9A2F-AC41CB3CC6BC}" destId="{36210ACA-E081-40B5-87EC-500863B13ADD}" srcOrd="0" destOrd="0" presId="urn:microsoft.com/office/officeart/2016/7/layout/RoundedRectangleTimeline"/>
    <dgm:cxn modelId="{465A5776-4A66-4B45-9D1D-8CF41D4CC45D}" type="presOf" srcId="{97DB74B5-36C1-4083-BE16-BE9779159093}" destId="{B54E50C8-30CD-4A49-B6D7-34D9AB2A3043}"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97D15D88-2DC1-4956-9B64-C442B4AE1CB3}" srcId="{E5B2E815-0D19-41DC-B01B-4D608769620A}" destId="{97DB74B5-36C1-4083-BE16-BE9779159093}" srcOrd="4" destOrd="0" parTransId="{6C1A497B-059D-41D7-B22F-7BDC6CFD947A}" sibTransId="{F04D9720-1E1D-4133-9C2F-A9F070591B2B}"/>
    <dgm:cxn modelId="{CEC8B788-971E-422E-A8E4-A00BBB2E51D9}" type="presOf" srcId="{660CF888-26B9-4DCA-B7E0-A150825288D0}" destId="{AA687F1E-592A-4A16-9630-0E0C2D82BDEC}"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AF19795-26FD-4CD9-8E3B-7E7899F5E3D0}" type="presOf" srcId="{4259F840-24E7-476F-9F30-482E46395856}" destId="{E088D226-49D7-4C30-90DC-CA1755D98829}" srcOrd="0" destOrd="0" presId="urn:microsoft.com/office/officeart/2016/7/layout/RoundedRectangleTimeline"/>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4961C5D8-87CF-431D-8E8D-857C807E64B3}" srcId="{97DB74B5-36C1-4083-BE16-BE9779159093}" destId="{B059B0DE-AE0E-408C-98A7-05AB6DD73373}" srcOrd="0" destOrd="0" parTransId="{727AA871-1A31-445C-A336-3204D36FAC47}" sibTransId="{EB87680C-8ED2-476E-AF1D-D26D672907E1}"/>
    <dgm:cxn modelId="{0CA390ED-20D0-4931-9ED2-39898E967B4E}" type="presOf" srcId="{43CBB0A2-9D75-4264-8A30-3E8974B40658}" destId="{80CDBBF8-C6B4-4166-87C1-DC9120CC7586}"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EBC6C4B1-C34F-422A-A8DD-FC2F19BCEB5C}" type="presParOf" srcId="{196C9F68-3606-4282-A4C6-4485F1280B5F}" destId="{59F6C2B0-B773-4ADB-86AA-E3CF7680518A}" srcOrd="5" destOrd="0" presId="urn:microsoft.com/office/officeart/2016/7/layout/RoundedRectangleTimeline"/>
    <dgm:cxn modelId="{B44021F9-64F2-42AF-8887-CE643D474544}" type="presParOf" srcId="{196C9F68-3606-4282-A4C6-4485F1280B5F}" destId="{B0E1F84C-D563-44BC-8BD7-46D8F837902A}" srcOrd="6" destOrd="0" presId="urn:microsoft.com/office/officeart/2016/7/layout/RoundedRectangleTimeline"/>
    <dgm:cxn modelId="{FCA62D8C-0836-470B-887D-2F5190C1E251}" type="presParOf" srcId="{B0E1F84C-D563-44BC-8BD7-46D8F837902A}" destId="{AA687F1E-592A-4A16-9630-0E0C2D82BDEC}" srcOrd="0" destOrd="0" presId="urn:microsoft.com/office/officeart/2016/7/layout/RoundedRectangleTimeline"/>
    <dgm:cxn modelId="{4C911D76-BB97-4623-868F-355DF8DF2AAB}" type="presParOf" srcId="{B0E1F84C-D563-44BC-8BD7-46D8F837902A}" destId="{36210ACA-E081-40B5-87EC-500863B13ADD}" srcOrd="1" destOrd="0" presId="urn:microsoft.com/office/officeart/2016/7/layout/RoundedRectangleTimeline"/>
    <dgm:cxn modelId="{C8C41DEA-3865-4846-8FD4-E6DFCC957E91}" type="presParOf" srcId="{B0E1F84C-D563-44BC-8BD7-46D8F837902A}" destId="{EA3C7446-024E-4EEF-BED4-FFB1F2246CF3}" srcOrd="2" destOrd="0" presId="urn:microsoft.com/office/officeart/2016/7/layout/RoundedRectangleTimeline"/>
    <dgm:cxn modelId="{22828323-B902-4F1B-89BB-C3A7000232ED}" type="presParOf" srcId="{B0E1F84C-D563-44BC-8BD7-46D8F837902A}" destId="{FDC60305-8FBB-44FD-9B53-CDBFE9F7FDD0}" srcOrd="3" destOrd="0" presId="urn:microsoft.com/office/officeart/2016/7/layout/RoundedRectangleTimeline"/>
    <dgm:cxn modelId="{1F4954B3-28D9-4959-A137-A17D9A25E472}" type="presParOf" srcId="{B0E1F84C-D563-44BC-8BD7-46D8F837902A}" destId="{24F9A8F5-7105-4D28-A633-EB8EEF371211}" srcOrd="4" destOrd="0" presId="urn:microsoft.com/office/officeart/2016/7/layout/RoundedRectangleTimeline"/>
    <dgm:cxn modelId="{E5C70CFA-FDF3-429E-9DC4-FCC0A221C639}" type="presParOf" srcId="{196C9F68-3606-4282-A4C6-4485F1280B5F}" destId="{F1F5E13B-2672-4759-B561-13FA519AB496}" srcOrd="7" destOrd="0" presId="urn:microsoft.com/office/officeart/2016/7/layout/RoundedRectangleTimeline"/>
    <dgm:cxn modelId="{2E1BA3A4-18DB-49E6-9DF9-3510522C180C}" type="presParOf" srcId="{196C9F68-3606-4282-A4C6-4485F1280B5F}" destId="{03163906-36D6-4FB8-BB18-E04FA84A47A6}" srcOrd="8" destOrd="0" presId="urn:microsoft.com/office/officeart/2016/7/layout/RoundedRectangleTimeline"/>
    <dgm:cxn modelId="{6FDBCE34-B62A-4AB3-92F1-8B57B7B1B86B}" type="presParOf" srcId="{03163906-36D6-4FB8-BB18-E04FA84A47A6}" destId="{B54E50C8-30CD-4A49-B6D7-34D9AB2A3043}" srcOrd="0" destOrd="0" presId="urn:microsoft.com/office/officeart/2016/7/layout/RoundedRectangleTimeline"/>
    <dgm:cxn modelId="{33895046-1F00-4017-9E23-59160C869AAA}" type="presParOf" srcId="{03163906-36D6-4FB8-BB18-E04FA84A47A6}" destId="{9679B796-2B40-4D87-8578-52BF0C29AEB4}" srcOrd="1" destOrd="0" presId="urn:microsoft.com/office/officeart/2016/7/layout/RoundedRectangleTimeline"/>
    <dgm:cxn modelId="{12ECDFF8-EE38-4217-84A5-B6DB76365A88}" type="presParOf" srcId="{03163906-36D6-4FB8-BB18-E04FA84A47A6}" destId="{894318B2-70C4-403D-BE3D-359CAB62002A}" srcOrd="2" destOrd="0" presId="urn:microsoft.com/office/officeart/2016/7/layout/RoundedRectangleTimeline"/>
    <dgm:cxn modelId="{DB815251-1804-4927-8D3C-488788811B42}" type="presParOf" srcId="{03163906-36D6-4FB8-BB18-E04FA84A47A6}" destId="{C2518668-97A8-402E-BC0D-09AE8E2ABBE2}" srcOrd="3" destOrd="0" presId="urn:microsoft.com/office/officeart/2016/7/layout/RoundedRectangleTimeline"/>
    <dgm:cxn modelId="{E71AA971-1AAE-4077-BE68-1019D6BC222D}" type="presParOf" srcId="{03163906-36D6-4FB8-BB18-E04FA84A47A6}" destId="{B8E1DD63-FDF0-4B15-85B7-2053E048AAC9}"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331019" y="1248365"/>
          <a:ext cx="435133" cy="1854606"/>
        </a:xfrm>
        <a:prstGeom prst="round2Same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ar-SA" sz="1300" kern="1200" dirty="0"/>
            <a:t>أغسطس 2021</a:t>
          </a:r>
          <a:endParaRPr lang="en-US" sz="1300" kern="1200" dirty="0"/>
        </a:p>
      </dsp:txBody>
      <dsp:txXfrm rot="5400000">
        <a:off x="642524" y="1979343"/>
        <a:ext cx="1833365" cy="392651"/>
      </dsp:txXfrm>
    </dsp:sp>
    <dsp:sp modelId="{45A02F84-C6CB-43F5-AEE4-3EA66C2BD25F}">
      <dsp:nvSpPr>
        <dsp:cNvPr id="0" name=""/>
        <dsp:cNvSpPr/>
      </dsp:nvSpPr>
      <dsp:spPr>
        <a:xfrm>
          <a:off x="3080"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rtl="1">
            <a:lnSpc>
              <a:spcPct val="90000"/>
            </a:lnSpc>
            <a:spcBef>
              <a:spcPct val="0"/>
            </a:spcBef>
            <a:spcAft>
              <a:spcPct val="35000"/>
            </a:spcAft>
            <a:buNone/>
          </a:pPr>
          <a:r>
            <a:rPr lang="ar-SA" sz="1100" b="0" i="0" u="none" kern="1200" dirty="0"/>
            <a:t>تمت الموافقة على تأسيس الجمعية بقرار وزاري </a:t>
          </a:r>
          <a:r>
            <a:rPr lang="ar-SA" sz="1100" kern="1200" dirty="0"/>
            <a:t>رقم (225951) وتاريخ 22/12/1442  وترخيص رقم ( 2055 )</a:t>
          </a:r>
          <a:r>
            <a:rPr lang="ar-SA" sz="1100" b="0" i="0" u="none" kern="1200" dirty="0"/>
            <a:t> </a:t>
          </a:r>
          <a:endParaRPr lang="en-US" sz="1100" kern="1200" dirty="0"/>
        </a:p>
      </dsp:txBody>
      <dsp:txXfrm>
        <a:off x="3080" y="0"/>
        <a:ext cx="3091011" cy="1522968"/>
      </dsp:txXfrm>
    </dsp:sp>
    <dsp:sp modelId="{6BA46904-CB7C-4538-BD49-D3891EF19552}">
      <dsp:nvSpPr>
        <dsp:cNvPr id="0" name=""/>
        <dsp:cNvSpPr/>
      </dsp:nvSpPr>
      <dsp:spPr>
        <a:xfrm>
          <a:off x="1548586" y="1609995"/>
          <a:ext cx="0" cy="348107"/>
        </a:xfrm>
        <a:prstGeom prst="line">
          <a:avLst/>
        </a:prstGeom>
        <a:noFill/>
        <a:ln w="635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05073" y="1522968"/>
          <a:ext cx="87026" cy="8702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5889" y="1958102"/>
          <a:ext cx="1854606" cy="435133"/>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ar-SA" sz="1300" kern="1200" dirty="0"/>
            <a:t>نوفمبر 2020</a:t>
          </a:r>
          <a:endParaRPr lang="en-US" sz="1300" kern="1200" dirty="0"/>
        </a:p>
      </dsp:txBody>
      <dsp:txXfrm>
        <a:off x="2475889" y="1958102"/>
        <a:ext cx="1854606" cy="435133"/>
      </dsp:txXfrm>
    </dsp:sp>
    <dsp:sp modelId="{FEBD3C2A-A340-470A-A475-AE614EA07678}">
      <dsp:nvSpPr>
        <dsp:cNvPr id="0" name=""/>
        <dsp:cNvSpPr/>
      </dsp:nvSpPr>
      <dsp:spPr>
        <a:xfrm>
          <a:off x="1857687" y="2828369"/>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rtl="1">
            <a:lnSpc>
              <a:spcPct val="90000"/>
            </a:lnSpc>
            <a:spcBef>
              <a:spcPct val="0"/>
            </a:spcBef>
            <a:spcAft>
              <a:spcPct val="35000"/>
            </a:spcAft>
            <a:buNone/>
          </a:pPr>
          <a:r>
            <a:rPr lang="ar-SA" sz="1100" b="0" i="0" u="none" kern="1200" dirty="0"/>
            <a:t>تم تجهيز ورفع طلب تأسيس جمعية أهلية مرفقا به معلومات الأعضاء المؤسسين وخطة عمل لوزارة الموارد البشرية ممثلة بوكالة المؤسسات غير الربحية </a:t>
          </a:r>
          <a:endParaRPr lang="en-US" sz="1100" kern="1200" dirty="0"/>
        </a:p>
      </dsp:txBody>
      <dsp:txXfrm>
        <a:off x="1857687" y="2828369"/>
        <a:ext cx="3091011" cy="1522968"/>
      </dsp:txXfrm>
    </dsp:sp>
    <dsp:sp modelId="{080474C8-0FEA-4FD1-97F1-0978CFB4A37F}">
      <dsp:nvSpPr>
        <dsp:cNvPr id="0" name=""/>
        <dsp:cNvSpPr/>
      </dsp:nvSpPr>
      <dsp:spPr>
        <a:xfrm>
          <a:off x="3403193" y="2393235"/>
          <a:ext cx="0" cy="348107"/>
        </a:xfrm>
        <a:prstGeom prst="line">
          <a:avLst/>
        </a:prstGeom>
        <a:noFill/>
        <a:ln w="6350" cap="flat" cmpd="sng" algn="ctr">
          <a:solidFill>
            <a:schemeClr val="accent4"/>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59679" y="2741342"/>
          <a:ext cx="87026" cy="87026"/>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30496" y="1958102"/>
          <a:ext cx="1854606" cy="435133"/>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ar-SA" sz="1300" kern="1200" dirty="0"/>
            <a:t>يونيو 2020</a:t>
          </a:r>
          <a:endParaRPr lang="en-US" sz="1300" kern="1200" dirty="0"/>
        </a:p>
      </dsp:txBody>
      <dsp:txXfrm>
        <a:off x="4330496" y="1958102"/>
        <a:ext cx="1854606" cy="435133"/>
      </dsp:txXfrm>
    </dsp:sp>
    <dsp:sp modelId="{80CDBBF8-C6B4-4166-87C1-DC9120CC7586}">
      <dsp:nvSpPr>
        <dsp:cNvPr id="0" name=""/>
        <dsp:cNvSpPr/>
      </dsp:nvSpPr>
      <dsp:spPr>
        <a:xfrm>
          <a:off x="3712294"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rtl="1">
            <a:lnSpc>
              <a:spcPct val="90000"/>
            </a:lnSpc>
            <a:spcBef>
              <a:spcPct val="0"/>
            </a:spcBef>
            <a:spcAft>
              <a:spcPct val="35000"/>
            </a:spcAft>
            <a:buNone/>
          </a:pPr>
          <a:r>
            <a:rPr lang="ar-SA" sz="1100" kern="1200" dirty="0"/>
            <a:t>انطلقت عدة مبادرات وتحالفات لتصنيع أجهزة التنفس وكان هناك صعوبات في توفير الصيانة اللازمة للمعدات المتعطلة حيث التقى </a:t>
          </a:r>
          <a:r>
            <a:rPr lang="ar-SA" sz="1100" kern="1200" dirty="0" err="1"/>
            <a:t>م.عمر</a:t>
          </a:r>
          <a:r>
            <a:rPr lang="ar-SA" sz="1100" kern="1200" dirty="0"/>
            <a:t> السحيم </a:t>
          </a:r>
          <a:r>
            <a:rPr lang="ar-SA" sz="1100" kern="1200" dirty="0" err="1"/>
            <a:t>وم.نافع</a:t>
          </a:r>
          <a:r>
            <a:rPr lang="ar-SA" sz="1100" kern="1200" dirty="0"/>
            <a:t> الحربي مرة أخرى وهنا ولدت فكرة أنشاء كيان رسمي لدعم كل ما يخص مهنة صيانة المعدات الطبية الكهربائية ونقل المعرفة فيه</a:t>
          </a:r>
        </a:p>
        <a:p>
          <a:pPr marL="0" lvl="0" indent="0" algn="ctr" defTabSz="488950" rtl="1">
            <a:lnSpc>
              <a:spcPct val="90000"/>
            </a:lnSpc>
            <a:spcBef>
              <a:spcPct val="0"/>
            </a:spcBef>
            <a:spcAft>
              <a:spcPct val="35000"/>
            </a:spcAft>
            <a:buNone/>
          </a:pPr>
          <a:r>
            <a:rPr lang="ar-SA" sz="1100" kern="1200" dirty="0"/>
            <a:t>فمالا تستطيع صيانته لن تستطيع صناعته</a:t>
          </a:r>
        </a:p>
        <a:p>
          <a:pPr marL="0" lvl="0" indent="0" algn="ctr" defTabSz="488950" rtl="1">
            <a:lnSpc>
              <a:spcPct val="90000"/>
            </a:lnSpc>
            <a:spcBef>
              <a:spcPct val="0"/>
            </a:spcBef>
            <a:spcAft>
              <a:spcPct val="35000"/>
            </a:spcAft>
            <a:buNone/>
          </a:pPr>
          <a:r>
            <a:rPr lang="ar-SA" sz="1100" kern="1200" dirty="0"/>
            <a:t>وحيث أن مهنة صيانة المعدات الطبية بها من الكفاءات وخبراء وطنيين  يحملون على عاتقهم توطين هذه المهنة ودعم الوطن في سراءه وضراءه فقد لبوا النداء وذلك استشعارا منهم لأهمية تأسيس مثل هذا الكيان لاستمرارية تقديم خدمات الرعاية الصحية</a:t>
          </a:r>
          <a:endParaRPr lang="en-US" sz="1100" kern="1200" dirty="0"/>
        </a:p>
      </dsp:txBody>
      <dsp:txXfrm>
        <a:off x="3712294" y="0"/>
        <a:ext cx="3091011" cy="1522968"/>
      </dsp:txXfrm>
    </dsp:sp>
    <dsp:sp modelId="{89759DE5-9F8A-470E-A6D8-F13BB4DEE93D}">
      <dsp:nvSpPr>
        <dsp:cNvPr id="0" name=""/>
        <dsp:cNvSpPr/>
      </dsp:nvSpPr>
      <dsp:spPr>
        <a:xfrm>
          <a:off x="5257799" y="1609995"/>
          <a:ext cx="0" cy="348107"/>
        </a:xfrm>
        <a:prstGeom prst="line">
          <a:avLst/>
        </a:prstGeom>
        <a:noFill/>
        <a:ln w="6350" cap="flat" cmpd="sng" algn="ctr">
          <a:solidFill>
            <a:schemeClr val="accent5"/>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14286" y="1522968"/>
          <a:ext cx="87026" cy="8702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87F1E-592A-4A16-9630-0E0C2D82BDEC}">
      <dsp:nvSpPr>
        <dsp:cNvPr id="0" name=""/>
        <dsp:cNvSpPr/>
      </dsp:nvSpPr>
      <dsp:spPr>
        <a:xfrm>
          <a:off x="6185103" y="1958102"/>
          <a:ext cx="1854606" cy="435133"/>
        </a:xfrm>
        <a:prstGeom prst="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ar-SA" sz="1300" kern="1200" dirty="0"/>
            <a:t>مارس 2020</a:t>
          </a:r>
          <a:endParaRPr lang="en-US" sz="1300" kern="1200" dirty="0"/>
        </a:p>
      </dsp:txBody>
      <dsp:txXfrm>
        <a:off x="6185103" y="1958102"/>
        <a:ext cx="1854606" cy="435133"/>
      </dsp:txXfrm>
    </dsp:sp>
    <dsp:sp modelId="{36210ACA-E081-40B5-87EC-500863B13ADD}">
      <dsp:nvSpPr>
        <dsp:cNvPr id="0" name=""/>
        <dsp:cNvSpPr/>
      </dsp:nvSpPr>
      <dsp:spPr>
        <a:xfrm>
          <a:off x="5566901" y="2828369"/>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rtl="1">
            <a:lnSpc>
              <a:spcPct val="90000"/>
            </a:lnSpc>
            <a:spcBef>
              <a:spcPct val="0"/>
            </a:spcBef>
            <a:spcAft>
              <a:spcPct val="35000"/>
            </a:spcAft>
            <a:buNone/>
          </a:pPr>
          <a:r>
            <a:rPr lang="ar-SA" sz="1100" kern="1200" dirty="0"/>
            <a:t>تم إعلان حالة الطوارئ لجائحة كورونا في المملكة وتأثرت سلاسل الامداد للأجهزة والمنتجات الطبية وأصبح هناك حاجة  ماسة لتوفير المعدات الطبية إما </a:t>
          </a:r>
        </a:p>
        <a:p>
          <a:pPr marL="0" lvl="0" indent="0" algn="ctr" defTabSz="488950" rtl="1">
            <a:lnSpc>
              <a:spcPct val="90000"/>
            </a:lnSpc>
            <a:spcBef>
              <a:spcPct val="0"/>
            </a:spcBef>
            <a:spcAft>
              <a:spcPct val="35000"/>
            </a:spcAft>
            <a:buNone/>
          </a:pPr>
          <a:r>
            <a:rPr lang="ar-SA" sz="1100" kern="1200" dirty="0"/>
            <a:t>- بالتوريد </a:t>
          </a:r>
        </a:p>
        <a:p>
          <a:pPr marL="0" lvl="0" indent="0" algn="ctr" defTabSz="488950" rtl="1">
            <a:lnSpc>
              <a:spcPct val="90000"/>
            </a:lnSpc>
            <a:spcBef>
              <a:spcPct val="0"/>
            </a:spcBef>
            <a:spcAft>
              <a:spcPct val="35000"/>
            </a:spcAft>
            <a:buNone/>
          </a:pPr>
          <a:r>
            <a:rPr lang="ar-SA" sz="1100" kern="1200" dirty="0"/>
            <a:t>- او توطين صناعتها </a:t>
          </a:r>
        </a:p>
        <a:p>
          <a:pPr marL="0" lvl="0" indent="0" algn="ctr" defTabSz="488950" rtl="1">
            <a:lnSpc>
              <a:spcPct val="90000"/>
            </a:lnSpc>
            <a:spcBef>
              <a:spcPct val="0"/>
            </a:spcBef>
            <a:spcAft>
              <a:spcPct val="35000"/>
            </a:spcAft>
            <a:buNone/>
          </a:pPr>
          <a:r>
            <a:rPr lang="ar-SA" sz="1100" kern="1200" dirty="0"/>
            <a:t>- أو صيانة المتعطل منها</a:t>
          </a:r>
        </a:p>
        <a:p>
          <a:pPr marL="0" lvl="0" indent="0" algn="ctr" defTabSz="488950" rtl="1">
            <a:lnSpc>
              <a:spcPct val="90000"/>
            </a:lnSpc>
            <a:spcBef>
              <a:spcPct val="0"/>
            </a:spcBef>
            <a:spcAft>
              <a:spcPct val="35000"/>
            </a:spcAft>
            <a:buNone/>
          </a:pPr>
          <a:r>
            <a:rPr lang="ar-SA" sz="1100" kern="1200" dirty="0"/>
            <a:t>من أهم تللك المعدات أجهزة التنفس</a:t>
          </a:r>
          <a:endParaRPr lang="en-US" sz="1100" kern="1200" dirty="0"/>
        </a:p>
      </dsp:txBody>
      <dsp:txXfrm>
        <a:off x="5566901" y="2828369"/>
        <a:ext cx="3091011" cy="1522968"/>
      </dsp:txXfrm>
    </dsp:sp>
    <dsp:sp modelId="{EA3C7446-024E-4EEF-BED4-FFB1F2246CF3}">
      <dsp:nvSpPr>
        <dsp:cNvPr id="0" name=""/>
        <dsp:cNvSpPr/>
      </dsp:nvSpPr>
      <dsp:spPr>
        <a:xfrm>
          <a:off x="7112406" y="2393235"/>
          <a:ext cx="0" cy="348107"/>
        </a:xfrm>
        <a:prstGeom prst="line">
          <a:avLst/>
        </a:prstGeom>
        <a:noFill/>
        <a:ln w="6350" cap="flat" cmpd="sng" algn="ctr">
          <a:solidFill>
            <a:schemeClr val="accent6"/>
          </a:solidFill>
          <a:prstDash val="dash"/>
          <a:miter lim="800000"/>
        </a:ln>
        <a:effectLst/>
      </dsp:spPr>
      <dsp:style>
        <a:lnRef idx="1">
          <a:scrgbClr r="0" g="0" b="0"/>
        </a:lnRef>
        <a:fillRef idx="0">
          <a:scrgbClr r="0" g="0" b="0"/>
        </a:fillRef>
        <a:effectRef idx="0">
          <a:scrgbClr r="0" g="0" b="0"/>
        </a:effectRef>
        <a:fontRef idx="minor"/>
      </dsp:style>
    </dsp:sp>
    <dsp:sp modelId="{FDC60305-8FBB-44FD-9B53-CDBFE9F7FDD0}">
      <dsp:nvSpPr>
        <dsp:cNvPr id="0" name=""/>
        <dsp:cNvSpPr/>
      </dsp:nvSpPr>
      <dsp:spPr>
        <a:xfrm>
          <a:off x="7068893" y="2741342"/>
          <a:ext cx="87026" cy="87026"/>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4E50C8-30CD-4A49-B6D7-34D9AB2A3043}">
      <dsp:nvSpPr>
        <dsp:cNvPr id="0" name=""/>
        <dsp:cNvSpPr/>
      </dsp:nvSpPr>
      <dsp:spPr>
        <a:xfrm rot="5400000">
          <a:off x="8749446" y="1248365"/>
          <a:ext cx="435133" cy="1854606"/>
        </a:xfrm>
        <a:prstGeom prst="round2SameRect">
          <a:avLst/>
        </a:prstGeom>
        <a:solidFill>
          <a:schemeClr val="accent6">
            <a:lumMod val="75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ar-SA" sz="1300" kern="1200" dirty="0"/>
            <a:t>2018</a:t>
          </a:r>
          <a:endParaRPr lang="en-US" sz="1300" kern="1200" dirty="0"/>
        </a:p>
      </dsp:txBody>
      <dsp:txXfrm rot="-5400000">
        <a:off x="8039710" y="1979343"/>
        <a:ext cx="1833365" cy="392651"/>
      </dsp:txXfrm>
    </dsp:sp>
    <dsp:sp modelId="{9679B796-2B40-4D87-8578-52BF0C29AEB4}">
      <dsp:nvSpPr>
        <dsp:cNvPr id="0" name=""/>
        <dsp:cNvSpPr/>
      </dsp:nvSpPr>
      <dsp:spPr>
        <a:xfrm>
          <a:off x="7421507"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rtl="1">
            <a:lnSpc>
              <a:spcPct val="90000"/>
            </a:lnSpc>
            <a:spcBef>
              <a:spcPct val="0"/>
            </a:spcBef>
            <a:spcAft>
              <a:spcPct val="35000"/>
            </a:spcAft>
            <a:buNone/>
          </a:pPr>
          <a:r>
            <a:rPr lang="ar-SA" sz="1100" b="0" i="0" u="none" kern="1200" dirty="0"/>
            <a:t>نشر أول دليل وطني شامل ينظم دورة حياة الجهاز الطبي والتي تشمل صيانة المعدات الطبية  تحت مسمى (  الدليل الارشادي للممارسة الجيدة لإدارة الأجهزة والمنتجات الطبية داخل المرافق الصحية) صادر عن الهيئة العامة للغذاء والدواء</a:t>
          </a:r>
        </a:p>
        <a:p>
          <a:pPr marL="0" lvl="0" indent="0" algn="ctr" defTabSz="488950" rtl="1">
            <a:lnSpc>
              <a:spcPct val="90000"/>
            </a:lnSpc>
            <a:spcBef>
              <a:spcPct val="0"/>
            </a:spcBef>
            <a:spcAft>
              <a:spcPct val="35000"/>
            </a:spcAft>
            <a:buNone/>
          </a:pPr>
          <a:r>
            <a:rPr lang="ar-SA" sz="1100" b="0" i="0" u="none" kern="1200" dirty="0"/>
            <a:t> وكان من</a:t>
          </a:r>
          <a:r>
            <a:rPr lang="en-US" sz="1100" b="0" i="0" u="none" kern="1200" dirty="0"/>
            <a:t> </a:t>
          </a:r>
          <a:r>
            <a:rPr lang="ar-SA" sz="1100" b="0" i="0" u="none" kern="1200" dirty="0"/>
            <a:t> ضمن  فريق الاعداد: </a:t>
          </a:r>
          <a:r>
            <a:rPr lang="ar-SA" sz="1100" b="0" i="0" u="none" kern="1200" dirty="0" err="1"/>
            <a:t>م.عمر</a:t>
          </a:r>
          <a:r>
            <a:rPr lang="ar-SA" sz="1100" b="0" i="0" u="none" kern="1200" dirty="0"/>
            <a:t> السحيم</a:t>
          </a:r>
        </a:p>
        <a:p>
          <a:pPr marL="0" lvl="0" indent="0" algn="ctr" defTabSz="488950" rtl="1">
            <a:lnSpc>
              <a:spcPct val="90000"/>
            </a:lnSpc>
            <a:spcBef>
              <a:spcPct val="0"/>
            </a:spcBef>
            <a:spcAft>
              <a:spcPct val="35000"/>
            </a:spcAft>
            <a:buNone/>
          </a:pPr>
          <a:r>
            <a:rPr lang="ar-SA" sz="1100" b="0" i="0" u="none" kern="1200" dirty="0"/>
            <a:t>وفريق ضمن فيريق المراجعة : م. نافع الحربي و م. مهند الشيبان</a:t>
          </a:r>
        </a:p>
        <a:p>
          <a:pPr marL="0" lvl="0" indent="0" algn="ctr" defTabSz="488950" rtl="1">
            <a:lnSpc>
              <a:spcPct val="90000"/>
            </a:lnSpc>
            <a:spcBef>
              <a:spcPct val="0"/>
            </a:spcBef>
            <a:spcAft>
              <a:spcPct val="35000"/>
            </a:spcAft>
            <a:buNone/>
          </a:pPr>
          <a:r>
            <a:rPr lang="ar-SA" sz="1100" b="0" i="0" u="none" kern="1200" dirty="0"/>
            <a:t>حيث تم اعتماد الدليل من رئيس المجلس الصحي معالي وزير الصحة توفيق الربيعة وتعميمه على القطاعات الصحية</a:t>
          </a:r>
        </a:p>
      </dsp:txBody>
      <dsp:txXfrm>
        <a:off x="7421507" y="0"/>
        <a:ext cx="3091011" cy="1522968"/>
      </dsp:txXfrm>
    </dsp:sp>
    <dsp:sp modelId="{894318B2-70C4-403D-BE3D-359CAB62002A}">
      <dsp:nvSpPr>
        <dsp:cNvPr id="0" name=""/>
        <dsp:cNvSpPr/>
      </dsp:nvSpPr>
      <dsp:spPr>
        <a:xfrm>
          <a:off x="8967013" y="1609995"/>
          <a:ext cx="0" cy="348107"/>
        </a:xfrm>
        <a:prstGeom prst="line">
          <a:avLst/>
        </a:prstGeom>
        <a:noFill/>
        <a:ln w="6350" cap="flat" cmpd="sng" algn="ctr">
          <a:solidFill>
            <a:schemeClr val="accent6">
              <a:lumMod val="75000"/>
            </a:schemeClr>
          </a:solidFill>
          <a:prstDash val="dash"/>
          <a:miter lim="800000"/>
        </a:ln>
        <a:effectLst/>
      </dsp:spPr>
      <dsp:style>
        <a:lnRef idx="1">
          <a:scrgbClr r="0" g="0" b="0"/>
        </a:lnRef>
        <a:fillRef idx="0">
          <a:scrgbClr r="0" g="0" b="0"/>
        </a:fillRef>
        <a:effectRef idx="0">
          <a:scrgbClr r="0" g="0" b="0"/>
        </a:effectRef>
        <a:fontRef idx="minor"/>
      </dsp:style>
    </dsp:sp>
    <dsp:sp modelId="{C2518668-97A8-402E-BC0D-09AE8E2ABBE2}">
      <dsp:nvSpPr>
        <dsp:cNvPr id="0" name=""/>
        <dsp:cNvSpPr/>
      </dsp:nvSpPr>
      <dsp:spPr>
        <a:xfrm>
          <a:off x="8923500" y="1522968"/>
          <a:ext cx="87026" cy="87026"/>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47F05-0506-494A-8060-3F395B947DF9}" type="datetimeFigureOut">
              <a:rPr lang="en-US" smtClean="0"/>
              <a:t>12/3/2022</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0A13-3F3D-45D4-B17C-1E0ACF36A6FB}" type="datetimeFigureOut">
              <a:rPr lang="en-US" smtClean="0"/>
              <a:t>12/3/2022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r>
              <a:rPr lang="en-US" dirty="0"/>
              <a:t>ID=d924773e-9a16-4d6d-9803-8cb819e99682
Recipe=text_billboard
Type=TextOnly
Variant=0
FamilyID=AccentBoxWalbaum_Zero</a:t>
            </a:r>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C0559-D619-4E56-BF6F-3712370C2150}" type="slidenum">
              <a:rPr lang="en-US" smtClean="0"/>
              <a:t>5</a:t>
            </a:fld>
            <a:endParaRPr lang="en-US" dirty="0"/>
          </a:p>
        </p:txBody>
      </p:sp>
    </p:spTree>
    <p:extLst>
      <p:ext uri="{BB962C8B-B14F-4D97-AF65-F5344CB8AC3E}">
        <p14:creationId xmlns:p14="http://schemas.microsoft.com/office/powerpoint/2010/main" val="51454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r>
              <a:rPr lang="en-US" dirty="0"/>
              <a:t>ID=d924773e-9a16-4d6d-9803-8cb819e99682
Recipe=text_billboard
Type=TextOnly
Variant=0
FamilyID=AccentBoxWalbaum_Zero</a:t>
            </a:r>
          </a:p>
        </p:txBody>
      </p:sp>
      <p:sp>
        <p:nvSpPr>
          <p:cNvPr id="4" name="Slide Number Placeholder 3"/>
          <p:cNvSpPr>
            <a:spLocks noGrp="1"/>
          </p:cNvSpPr>
          <p:nvPr>
            <p:ph type="sldNum" sz="quarter" idx="5"/>
          </p:nvPr>
        </p:nvSpPr>
        <p:spPr/>
        <p:txBody>
          <a:bodyPr/>
          <a:lstStyle/>
          <a:p>
            <a:fld id="{8EAA36B1-75F6-458C-B388-8BC01E9857C8}" type="slidenum">
              <a:rPr lang="en-US" smtClean="0"/>
              <a:t>29</a:t>
            </a:fld>
            <a:endParaRPr lang="en-US" dirty="0"/>
          </a:p>
        </p:txBody>
      </p:sp>
    </p:spTree>
    <p:extLst>
      <p:ext uri="{BB962C8B-B14F-4D97-AF65-F5344CB8AC3E}">
        <p14:creationId xmlns:p14="http://schemas.microsoft.com/office/powerpoint/2010/main" val="2374166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2484120" y="4860253"/>
            <a:ext cx="7223760" cy="685800"/>
          </a:xfrm>
          <a:solidFill>
            <a:schemeClr val="accent1"/>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descr="A picture containing logo&#10;&#10;Description automatically generated">
            <a:extLst>
              <a:ext uri="{FF2B5EF4-FFF2-40B4-BE49-F238E27FC236}">
                <a16:creationId xmlns:a16="http://schemas.microsoft.com/office/drawing/2014/main" id="{02D72B54-448B-42A2-BE57-D34004E46423}"/>
              </a:ext>
            </a:extLst>
          </p:cNvPr>
          <p:cNvPicPr>
            <a:picLocks noChangeAspect="1"/>
          </p:cNvPicPr>
          <p:nvPr userDrawn="1"/>
        </p:nvPicPr>
        <p:blipFill>
          <a:blip r:embed="rId2"/>
          <a:stretch>
            <a:fillRect/>
          </a:stretch>
        </p:blipFill>
        <p:spPr>
          <a:xfrm>
            <a:off x="1329408" y="-1956916"/>
            <a:ext cx="9533184" cy="9533184"/>
          </a:xfrm>
          <a:prstGeom prst="rect">
            <a:avLst/>
          </a:prstGeom>
        </p:spPr>
      </p:pic>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6651769"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102111" y="978408"/>
            <a:ext cx="4059936" cy="1106424"/>
          </a:xfrm>
        </p:spPr>
        <p:txBody>
          <a:bodyPr anchor="ct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7083442"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484039"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365935"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11505014"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365935" y="3108960"/>
            <a:ext cx="5989320" cy="305409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anchor="ctr">
            <a:normAutofit/>
          </a:bodyPr>
          <a:lstStyle>
            <a:lvl1pPr>
              <a:defRPr sz="2800"/>
            </a:lvl1p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11757709"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11511112" y="2971800"/>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r>
              <a:rPr lang="en-US" dirty="0"/>
              <a:t>9/4/20XX</a:t>
            </a:r>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smtClean="0"/>
              <a:t>‹#›</a:t>
            </a:fld>
            <a:endParaRPr lang="en-US" dirty="0"/>
          </a:p>
        </p:txBody>
      </p:sp>
      <p:pic>
        <p:nvPicPr>
          <p:cNvPr id="8" name="Picture 7" descr="A picture containing logo&#10;&#10;Description automatically generated">
            <a:extLst>
              <a:ext uri="{FF2B5EF4-FFF2-40B4-BE49-F238E27FC236}">
                <a16:creationId xmlns:a16="http://schemas.microsoft.com/office/drawing/2014/main" id="{FDDAAB40-2290-40BB-B298-05A8E5E1380A}"/>
              </a:ext>
            </a:extLst>
          </p:cNvPr>
          <p:cNvPicPr>
            <a:picLocks noChangeAspect="1"/>
          </p:cNvPicPr>
          <p:nvPr userDrawn="1"/>
        </p:nvPicPr>
        <p:blipFill>
          <a:blip r:embed="rId2"/>
          <a:stretch>
            <a:fillRect/>
          </a:stretch>
        </p:blipFill>
        <p:spPr>
          <a:xfrm>
            <a:off x="-528273" y="-741410"/>
            <a:ext cx="3068064" cy="3068064"/>
          </a:xfrm>
          <a:prstGeom prst="rect">
            <a:avLst/>
          </a:prstGeom>
        </p:spPr>
      </p:pic>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r>
              <a:rPr lang="en-US" dirty="0"/>
              <a:t>9/4/20XX</a:t>
            </a:r>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smtClean="0"/>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4E2B02F7-D019-4A24-BFF9-444FDA66F6D3}"/>
              </a:ext>
            </a:extLst>
          </p:cNvPr>
          <p:cNvPicPr>
            <a:picLocks noChangeAspect="1"/>
          </p:cNvPicPr>
          <p:nvPr userDrawn="1"/>
        </p:nvPicPr>
        <p:blipFill>
          <a:blip r:embed="rId2"/>
          <a:stretch>
            <a:fillRect/>
          </a:stretch>
        </p:blipFill>
        <p:spPr>
          <a:xfrm>
            <a:off x="-528273" y="-741410"/>
            <a:ext cx="3068064" cy="3068064"/>
          </a:xfrm>
          <a:prstGeom prst="rect">
            <a:avLst/>
          </a:prstGeom>
        </p:spPr>
      </p:pic>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7948073"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1162827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258543"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589127"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258543"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smtClean="0"/>
              <a:t>‹#›</a:t>
            </a:fld>
            <a:endParaRPr lang="en-US" dirty="0"/>
          </a:p>
        </p:txBody>
      </p:sp>
      <p:pic>
        <p:nvPicPr>
          <p:cNvPr id="10" name="Picture 9" descr="A picture containing logo&#10;&#10;Description automatically generated">
            <a:extLst>
              <a:ext uri="{FF2B5EF4-FFF2-40B4-BE49-F238E27FC236}">
                <a16:creationId xmlns:a16="http://schemas.microsoft.com/office/drawing/2014/main" id="{FF657D06-D449-4FCF-A3B7-D1572A818555}"/>
              </a:ext>
            </a:extLst>
          </p:cNvPr>
          <p:cNvPicPr>
            <a:picLocks noChangeAspect="1"/>
          </p:cNvPicPr>
          <p:nvPr userDrawn="1"/>
        </p:nvPicPr>
        <p:blipFill>
          <a:blip r:embed="rId2"/>
          <a:stretch>
            <a:fillRect/>
          </a:stretch>
        </p:blipFill>
        <p:spPr>
          <a:xfrm>
            <a:off x="-528273" y="-741410"/>
            <a:ext cx="3068064" cy="3068064"/>
          </a:xfrm>
          <a:prstGeom prst="rect">
            <a:avLst/>
          </a:prstGeom>
        </p:spPr>
      </p:pic>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7929413"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11621037"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239883"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617107"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239883"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smtClean="0"/>
              <a:t>‹#›</a:t>
            </a:fld>
            <a:endParaRPr lang="en-US" dirty="0"/>
          </a:p>
        </p:txBody>
      </p:sp>
      <p:pic>
        <p:nvPicPr>
          <p:cNvPr id="10" name="Picture 9" descr="A picture containing logo&#10;&#10;Description automatically generated">
            <a:extLst>
              <a:ext uri="{FF2B5EF4-FFF2-40B4-BE49-F238E27FC236}">
                <a16:creationId xmlns:a16="http://schemas.microsoft.com/office/drawing/2014/main" id="{534A23CF-B305-4F42-A677-5135F26AF836}"/>
              </a:ext>
            </a:extLst>
          </p:cNvPr>
          <p:cNvPicPr>
            <a:picLocks noChangeAspect="1"/>
          </p:cNvPicPr>
          <p:nvPr userDrawn="1"/>
        </p:nvPicPr>
        <p:blipFill>
          <a:blip r:embed="rId2"/>
          <a:stretch>
            <a:fillRect/>
          </a:stretch>
        </p:blipFill>
        <p:spPr>
          <a:xfrm>
            <a:off x="-528273" y="-741410"/>
            <a:ext cx="3068064" cy="3068064"/>
          </a:xfrm>
          <a:prstGeom prst="rect">
            <a:avLst/>
          </a:prstGeom>
        </p:spPr>
      </p:pic>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lstStyle>
            <a:lvl1pPr>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4307399" y="1938528"/>
            <a:ext cx="7013448" cy="2990088"/>
          </a:xfrm>
        </p:spPr>
        <p:txBody>
          <a:bodyPr anchor="ctr">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1074493" y="1938528"/>
            <a:ext cx="2688336" cy="2990088"/>
          </a:xfrm>
          <a:solidFill>
            <a:schemeClr val="accent1"/>
          </a:solidFill>
        </p:spPr>
        <p:txBody>
          <a:bodyPr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5716BBE9-8A9C-450B-A235-677945C7ED44}"/>
              </a:ext>
            </a:extLst>
          </p:cNvPr>
          <p:cNvSpPr/>
          <p:nvPr userDrawn="1"/>
        </p:nvSpPr>
        <p:spPr>
          <a:xfrm>
            <a:off x="11523634" y="2971800"/>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userDrawn="1"/>
        </p:nvSpPr>
        <p:spPr>
          <a:xfrm rot="5400000">
            <a:off x="3003133"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logo&#10;&#10;Description automatically generated">
            <a:extLst>
              <a:ext uri="{FF2B5EF4-FFF2-40B4-BE49-F238E27FC236}">
                <a16:creationId xmlns:a16="http://schemas.microsoft.com/office/drawing/2014/main" id="{90A3FE6A-E48E-42BE-ADFA-3C881ED31DCB}"/>
              </a:ext>
            </a:extLst>
          </p:cNvPr>
          <p:cNvPicPr>
            <a:picLocks noChangeAspect="1"/>
          </p:cNvPicPr>
          <p:nvPr userDrawn="1"/>
        </p:nvPicPr>
        <p:blipFill>
          <a:blip r:embed="rId2"/>
          <a:stretch>
            <a:fillRect/>
          </a:stretch>
        </p:blipFill>
        <p:spPr>
          <a:xfrm>
            <a:off x="-528273" y="-741410"/>
            <a:ext cx="3068064" cy="3068064"/>
          </a:xfrm>
          <a:prstGeom prst="rect">
            <a:avLst/>
          </a:prstGeom>
        </p:spPr>
      </p:pic>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12276"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11219688" y="76415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pic>
        <p:nvPicPr>
          <p:cNvPr id="9" name="Picture 8" descr="A picture containing logo&#10;&#10;Description automatically generated">
            <a:extLst>
              <a:ext uri="{FF2B5EF4-FFF2-40B4-BE49-F238E27FC236}">
                <a16:creationId xmlns:a16="http://schemas.microsoft.com/office/drawing/2014/main" id="{161A40DC-4B76-4E92-85A3-4156C40BE427}"/>
              </a:ext>
            </a:extLst>
          </p:cNvPr>
          <p:cNvPicPr>
            <a:picLocks noChangeAspect="1"/>
          </p:cNvPicPr>
          <p:nvPr userDrawn="1"/>
        </p:nvPicPr>
        <p:blipFill>
          <a:blip r:embed="rId2"/>
          <a:stretch>
            <a:fillRect/>
          </a:stretch>
        </p:blipFill>
        <p:spPr>
          <a:xfrm>
            <a:off x="-528273" y="-746680"/>
            <a:ext cx="3068064" cy="3068064"/>
          </a:xfrm>
          <a:prstGeom prst="rect">
            <a:avLst/>
          </a:prstGeom>
        </p:spPr>
      </p:pic>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ctr">
            <a:normAutofit/>
          </a:bodyPr>
          <a:lstStyle>
            <a:lvl1pPr algn="ctr">
              <a:defRPr sz="4800"/>
            </a:lvl1pPr>
          </a:lstStyle>
          <a:p>
            <a:r>
              <a:rPr lang="en-US"/>
              <a:t>Click to edit Master title style</a:t>
            </a:r>
            <a:endParaRPr lang="en-US" dirty="0"/>
          </a:p>
        </p:txBody>
      </p:sp>
      <p:sp useBgFill="1">
        <p:nvSpPr>
          <p:cNvPr id="4" name="Rectangle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userDrawn="1"/>
        </p:nvSpPr>
        <p:spPr>
          <a:xfrm>
            <a:off x="11633790"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31909" y="5102352"/>
            <a:ext cx="10607040" cy="585216"/>
          </a:xfrm>
          <a:solidFill>
            <a:schemeClr val="accent1"/>
          </a:solidFill>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Date Placeholder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a:lstStyle/>
          <a:p>
            <a:r>
              <a:rPr lang="en-US" dirty="0"/>
              <a:t>9/4/20XX</a:t>
            </a:r>
          </a:p>
        </p:txBody>
      </p:sp>
      <p:sp>
        <p:nvSpPr>
          <p:cNvPr id="10" name="Footer Placeholder 9">
            <a:extLst>
              <a:ext uri="{FF2B5EF4-FFF2-40B4-BE49-F238E27FC236}">
                <a16:creationId xmlns:a16="http://schemas.microsoft.com/office/drawing/2014/main" id="{20957ADB-410A-48BE-AA95-3A708314B02A}"/>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pic>
        <p:nvPicPr>
          <p:cNvPr id="9" name="Picture 8" descr="A picture containing logo&#10;&#10;Description automatically generated">
            <a:extLst>
              <a:ext uri="{FF2B5EF4-FFF2-40B4-BE49-F238E27FC236}">
                <a16:creationId xmlns:a16="http://schemas.microsoft.com/office/drawing/2014/main" id="{A1723B99-361C-4739-873A-682FB59A28B8}"/>
              </a:ext>
            </a:extLst>
          </p:cNvPr>
          <p:cNvPicPr>
            <a:picLocks noChangeAspect="1"/>
          </p:cNvPicPr>
          <p:nvPr userDrawn="1"/>
        </p:nvPicPr>
        <p:blipFill>
          <a:blip r:embed="rId2"/>
          <a:stretch>
            <a:fillRect/>
          </a:stretch>
        </p:blipFill>
        <p:spPr>
          <a:xfrm>
            <a:off x="-528273" y="-741410"/>
            <a:ext cx="3068064" cy="3068064"/>
          </a:xfrm>
          <a:prstGeom prst="rect">
            <a:avLst/>
          </a:prstGeom>
        </p:spPr>
      </p:pic>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11667619"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pic>
        <p:nvPicPr>
          <p:cNvPr id="18" name="Picture 17" descr="A picture containing logo&#10;&#10;Description automatically generated">
            <a:extLst>
              <a:ext uri="{FF2B5EF4-FFF2-40B4-BE49-F238E27FC236}">
                <a16:creationId xmlns:a16="http://schemas.microsoft.com/office/drawing/2014/main" id="{FCD48E78-CC29-4CA6-A054-61179049631D}"/>
              </a:ext>
            </a:extLst>
          </p:cNvPr>
          <p:cNvPicPr>
            <a:picLocks noChangeAspect="1"/>
          </p:cNvPicPr>
          <p:nvPr userDrawn="1"/>
        </p:nvPicPr>
        <p:blipFill>
          <a:blip r:embed="rId2"/>
          <a:stretch>
            <a:fillRect/>
          </a:stretch>
        </p:blipFill>
        <p:spPr>
          <a:xfrm>
            <a:off x="-528273" y="-746680"/>
            <a:ext cx="3068064" cy="3068064"/>
          </a:xfrm>
          <a:prstGeom prst="rect">
            <a:avLst/>
          </a:prstGeom>
        </p:spPr>
      </p:pic>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11695610"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pic>
        <p:nvPicPr>
          <p:cNvPr id="12" name="Picture 11" descr="A picture containing logo&#10;&#10;Description automatically generated">
            <a:extLst>
              <a:ext uri="{FF2B5EF4-FFF2-40B4-BE49-F238E27FC236}">
                <a16:creationId xmlns:a16="http://schemas.microsoft.com/office/drawing/2014/main" id="{7B8F9C3B-36ED-4B6E-9835-1851EE1DC709}"/>
              </a:ext>
            </a:extLst>
          </p:cNvPr>
          <p:cNvPicPr>
            <a:picLocks noChangeAspect="1"/>
          </p:cNvPicPr>
          <p:nvPr userDrawn="1"/>
        </p:nvPicPr>
        <p:blipFill>
          <a:blip r:embed="rId2"/>
          <a:stretch>
            <a:fillRect/>
          </a:stretch>
        </p:blipFill>
        <p:spPr>
          <a:xfrm>
            <a:off x="-528273" y="-741410"/>
            <a:ext cx="3068064" cy="3068064"/>
          </a:xfrm>
          <a:prstGeom prst="rect">
            <a:avLst/>
          </a:prstGeom>
        </p:spPr>
      </p:pic>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11648957"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descr="A picture containing logo&#10;&#10;Description automatically generated">
            <a:extLst>
              <a:ext uri="{FF2B5EF4-FFF2-40B4-BE49-F238E27FC236}">
                <a16:creationId xmlns:a16="http://schemas.microsoft.com/office/drawing/2014/main" id="{516CA4FD-1932-4E24-A603-212E0758123E}"/>
              </a:ext>
            </a:extLst>
          </p:cNvPr>
          <p:cNvPicPr>
            <a:picLocks noChangeAspect="1"/>
          </p:cNvPicPr>
          <p:nvPr userDrawn="1"/>
        </p:nvPicPr>
        <p:blipFill>
          <a:blip r:embed="rId2"/>
          <a:stretch>
            <a:fillRect/>
          </a:stretch>
        </p:blipFill>
        <p:spPr>
          <a:xfrm>
            <a:off x="-528273" y="-741410"/>
            <a:ext cx="3068064" cy="3068064"/>
          </a:xfrm>
          <a:prstGeom prst="rect">
            <a:avLst/>
          </a:prstGeom>
        </p:spPr>
      </p:pic>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9/4/20XX</a:t>
            </a:r>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5C87-DF58-40C8-B092-1DE63DB4547E}" type="slidenum">
              <a:rPr lang="en-US" smtClean="0"/>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2A738F48-A381-4830-B212-68433B2F5F23}"/>
              </a:ext>
            </a:extLst>
          </p:cNvPr>
          <p:cNvPicPr>
            <a:picLocks noChangeAspect="1"/>
          </p:cNvPicPr>
          <p:nvPr userDrawn="1"/>
        </p:nvPicPr>
        <p:blipFill>
          <a:blip r:embed="rId17"/>
          <a:stretch>
            <a:fillRect/>
          </a:stretch>
        </p:blipFill>
        <p:spPr>
          <a:xfrm>
            <a:off x="-528273" y="-741410"/>
            <a:ext cx="3068064" cy="3068064"/>
          </a:xfrm>
          <a:prstGeom prst="rect">
            <a:avLst/>
          </a:prstGeom>
        </p:spPr>
      </p:pic>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meempa.org.sa/" TargetMode="External"/><Relationship Id="rId2" Type="http://schemas.openxmlformats.org/officeDocument/2006/relationships/hyperlink" Target="mailto:chairman@meempa.org.sa"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p:txBody>
          <a:bodyPr>
            <a:normAutofit fontScale="92500"/>
          </a:bodyPr>
          <a:lstStyle/>
          <a:p>
            <a:pPr rtl="1"/>
            <a:r>
              <a:rPr lang="ar-SA" dirty="0"/>
              <a:t>ترخيص وزارة الموارد البشرية والتنمية الاجتماعية رقم 2055</a:t>
            </a:r>
          </a:p>
        </p:txBody>
      </p:sp>
      <p:sp>
        <p:nvSpPr>
          <p:cNvPr id="2" name="Subtitle 2">
            <a:extLst>
              <a:ext uri="{FF2B5EF4-FFF2-40B4-BE49-F238E27FC236}">
                <a16:creationId xmlns:a16="http://schemas.microsoft.com/office/drawing/2014/main" id="{C388C96F-F7D5-F2E9-0A16-3FFDF5C2F38F}"/>
              </a:ext>
            </a:extLst>
          </p:cNvPr>
          <p:cNvSpPr txBox="1">
            <a:spLocks/>
          </p:cNvSpPr>
          <p:nvPr/>
        </p:nvSpPr>
        <p:spPr>
          <a:xfrm>
            <a:off x="2484120" y="5571494"/>
            <a:ext cx="7223760" cy="685800"/>
          </a:xfrm>
          <a:prstGeom prst="rect">
            <a:avLst/>
          </a:prstGeom>
          <a:solidFill>
            <a:schemeClr val="accent1"/>
          </a:solidFill>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SA" dirty="0"/>
              <a:t>التقرير السنوي للعام 2022</a:t>
            </a:r>
          </a:p>
        </p:txBody>
      </p:sp>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3A99-BC9D-4DC2-BE1B-9E2C93EDD294}"/>
              </a:ext>
            </a:extLst>
          </p:cNvPr>
          <p:cNvSpPr>
            <a:spLocks noGrp="1"/>
          </p:cNvSpPr>
          <p:nvPr>
            <p:ph type="title"/>
          </p:nvPr>
        </p:nvSpPr>
        <p:spPr/>
        <p:txBody>
          <a:bodyPr/>
          <a:lstStyle/>
          <a:p>
            <a:pPr algn="r" rtl="1"/>
            <a:r>
              <a:rPr lang="en-US" dirty="0"/>
              <a:t>2</a:t>
            </a:r>
            <a:r>
              <a:rPr lang="ar-SA" dirty="0"/>
              <a:t>- </a:t>
            </a:r>
            <a:r>
              <a:rPr lang="ar-SA" sz="5400" dirty="0"/>
              <a:t>الاستراتيجية</a:t>
            </a:r>
            <a:endParaRPr lang="en-US" dirty="0"/>
          </a:p>
        </p:txBody>
      </p:sp>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pPr algn="ctr" rtl="1"/>
            <a:r>
              <a:rPr lang="ar-SA" dirty="0"/>
              <a:t>1- الرؤية والرسالة</a:t>
            </a:r>
            <a:endParaRPr lang="en-US" dirty="0"/>
          </a:p>
        </p:txBody>
      </p:sp>
    </p:spTree>
    <p:extLst>
      <p:ext uri="{BB962C8B-B14F-4D97-AF65-F5344CB8AC3E}">
        <p14:creationId xmlns:p14="http://schemas.microsoft.com/office/powerpoint/2010/main" val="194245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pPr algn="r" rtl="1"/>
            <a:r>
              <a:rPr lang="ar-SA" dirty="0"/>
              <a:t>الرؤية والرسالة</a:t>
            </a:r>
            <a:endParaRPr lang="en-US" dirty="0"/>
          </a:p>
        </p:txBody>
      </p:sp>
      <p:sp>
        <p:nvSpPr>
          <p:cNvPr id="14" name="Text Placeholder 13">
            <a:extLst>
              <a:ext uri="{FF2B5EF4-FFF2-40B4-BE49-F238E27FC236}">
                <a16:creationId xmlns:a16="http://schemas.microsoft.com/office/drawing/2014/main" id="{D7F57BF9-5B99-4D8E-9855-18C6FD7BB0EE}"/>
              </a:ext>
            </a:extLst>
          </p:cNvPr>
          <p:cNvSpPr>
            <a:spLocks noGrp="1"/>
          </p:cNvSpPr>
          <p:nvPr>
            <p:ph type="body" sz="quarter" idx="1"/>
          </p:nvPr>
        </p:nvSpPr>
        <p:spPr/>
        <p:txBody>
          <a:bodyPr/>
          <a:lstStyle/>
          <a:p>
            <a:pPr algn="r" rtl="1"/>
            <a:r>
              <a:rPr lang="ar-SA" dirty="0"/>
              <a:t>الرسالة</a:t>
            </a:r>
            <a:endParaRPr lang="en-US" dirty="0"/>
          </a:p>
        </p:txBody>
      </p:sp>
      <p:sp>
        <p:nvSpPr>
          <p:cNvPr id="15" name="Text Placeholder 14">
            <a:extLst>
              <a:ext uri="{FF2B5EF4-FFF2-40B4-BE49-F238E27FC236}">
                <a16:creationId xmlns:a16="http://schemas.microsoft.com/office/drawing/2014/main" id="{8891D156-FB7C-4C78-B73A-E34105B8EEC6}"/>
              </a:ext>
            </a:extLst>
          </p:cNvPr>
          <p:cNvSpPr>
            <a:spLocks noGrp="1"/>
          </p:cNvSpPr>
          <p:nvPr>
            <p:ph type="body" idx="3"/>
          </p:nvPr>
        </p:nvSpPr>
        <p:spPr/>
        <p:txBody>
          <a:bodyPr/>
          <a:lstStyle/>
          <a:p>
            <a:pPr algn="r" rtl="1"/>
            <a:r>
              <a:rPr lang="ar-SA" dirty="0"/>
              <a:t>الرؤية</a:t>
            </a:r>
            <a:endParaRPr lang="en-US" dirty="0"/>
          </a:p>
        </p:txBody>
      </p:sp>
      <p:sp>
        <p:nvSpPr>
          <p:cNvPr id="12" name="Content Placeholder 11">
            <a:extLst>
              <a:ext uri="{FF2B5EF4-FFF2-40B4-BE49-F238E27FC236}">
                <a16:creationId xmlns:a16="http://schemas.microsoft.com/office/drawing/2014/main" id="{3D88E8B5-C20C-47A1-9C22-B545284DA4A4}"/>
              </a:ext>
            </a:extLst>
          </p:cNvPr>
          <p:cNvSpPr>
            <a:spLocks noGrp="1"/>
          </p:cNvSpPr>
          <p:nvPr>
            <p:ph sz="half" idx="2"/>
          </p:nvPr>
        </p:nvSpPr>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dirty="0"/>
              <a:t>أن تُسخر الجمعية خبراتها وإمكاناتها في تأهيل وتمكين الكوادر</a:t>
            </a:r>
            <a:r>
              <a:rPr lang="de-DE" dirty="0"/>
              <a:t> </a:t>
            </a:r>
            <a:r>
              <a:rPr lang="ar-SA" dirty="0"/>
              <a:t>الفنية للعمل وفق بيئة احترافية ودعم سوق العمل بتوطين ورفع جودة مهنة صيانة المعدات الطبية ووضع</a:t>
            </a:r>
            <a:r>
              <a:rPr lang="de-DE" dirty="0"/>
              <a:t> </a:t>
            </a:r>
            <a:r>
              <a:rPr lang="ar-SA" dirty="0"/>
              <a:t>الخطط لإزالة جميع العوائق التي تحول دون ذلك</a:t>
            </a:r>
            <a:endParaRPr lang="de-DE" dirty="0"/>
          </a:p>
        </p:txBody>
      </p:sp>
      <p:sp>
        <p:nvSpPr>
          <p:cNvPr id="13" name="Content Placeholder 12">
            <a:extLst>
              <a:ext uri="{FF2B5EF4-FFF2-40B4-BE49-F238E27FC236}">
                <a16:creationId xmlns:a16="http://schemas.microsoft.com/office/drawing/2014/main" id="{E205B217-8183-4076-A009-A93B01FC3744}"/>
              </a:ext>
            </a:extLst>
          </p:cNvPr>
          <p:cNvSpPr>
            <a:spLocks noGrp="1"/>
          </p:cNvSpPr>
          <p:nvPr>
            <p:ph sz="quarter" idx="4"/>
          </p:nvPr>
        </p:nvSpPr>
        <p:spPr/>
        <p:txBody>
          <a:bodyPr/>
          <a:lstStyle/>
          <a:p>
            <a:pPr algn="r" rtl="1"/>
            <a:r>
              <a:rPr lang="ar-SA" dirty="0"/>
              <a:t>أن تكون الجمعية كيان معتمد في المملكة في تأهيل وتمكين الكوادر الوطنية لصيانة المعدات الطبية في سوق العمل وفق أحدث الممارسات العالمية والبرامج التعليمية بما يعزز قدراته في دعم توطين صناعة المعدات الطبية</a:t>
            </a:r>
          </a:p>
        </p:txBody>
      </p:sp>
      <p:sp>
        <p:nvSpPr>
          <p:cNvPr id="10" name="Date Placeholder 3">
            <a:extLst>
              <a:ext uri="{FF2B5EF4-FFF2-40B4-BE49-F238E27FC236}">
                <a16:creationId xmlns:a16="http://schemas.microsoft.com/office/drawing/2014/main" id="{53FFB02E-B0DF-47F6-8583-0286ECFE1405}"/>
              </a:ext>
            </a:extLst>
          </p:cNvPr>
          <p:cNvSpPr>
            <a:spLocks noGrp="1"/>
          </p:cNvSpPr>
          <p:nvPr>
            <p:ph type="dt" sz="half" idx="10"/>
          </p:nvPr>
        </p:nvSpPr>
        <p:spPr/>
        <p:txBody>
          <a:bodyPr/>
          <a:lstStyle/>
          <a:p>
            <a:r>
              <a:rPr lang="en-US" dirty="0"/>
              <a:t>9/4/20XX</a:t>
            </a:r>
          </a:p>
        </p:txBody>
      </p:sp>
      <p:sp>
        <p:nvSpPr>
          <p:cNvPr id="11" name="Footer Placeholder 4">
            <a:extLst>
              <a:ext uri="{FF2B5EF4-FFF2-40B4-BE49-F238E27FC236}">
                <a16:creationId xmlns:a16="http://schemas.microsoft.com/office/drawing/2014/main" id="{6A803AF1-C09B-4905-8AEE-15B680F6E7AE}"/>
              </a:ext>
            </a:extLst>
          </p:cNvPr>
          <p:cNvSpPr>
            <a:spLocks noGrp="1"/>
          </p:cNvSpPr>
          <p:nvPr>
            <p:ph type="ftr" sz="quarter" idx="11"/>
          </p:nvPr>
        </p:nvSpPr>
        <p:spPr/>
        <p:txBody>
          <a:bodyPr/>
          <a:lstStyle/>
          <a:p>
            <a:r>
              <a:rPr lang="en-US" dirty="0"/>
              <a:t>Presentation Title</a:t>
            </a:r>
          </a:p>
        </p:txBody>
      </p:sp>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a:lstStyle/>
          <a:p>
            <a:fld id="{A65A5C87-DF58-40C8-B092-1DE63DB4547E}" type="slidenum">
              <a:rPr lang="en-US" smtClean="0"/>
              <a:pPr/>
              <a:t>11</a:t>
            </a:fld>
            <a:endParaRPr lang="en-US" dirty="0"/>
          </a:p>
        </p:txBody>
      </p:sp>
    </p:spTree>
    <p:extLst>
      <p:ext uri="{BB962C8B-B14F-4D97-AF65-F5344CB8AC3E}">
        <p14:creationId xmlns:p14="http://schemas.microsoft.com/office/powerpoint/2010/main" val="150560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3A99-BC9D-4DC2-BE1B-9E2C93EDD294}"/>
              </a:ext>
            </a:extLst>
          </p:cNvPr>
          <p:cNvSpPr>
            <a:spLocks noGrp="1"/>
          </p:cNvSpPr>
          <p:nvPr>
            <p:ph type="title"/>
          </p:nvPr>
        </p:nvSpPr>
        <p:spPr/>
        <p:txBody>
          <a:bodyPr/>
          <a:lstStyle/>
          <a:p>
            <a:pPr algn="r" rtl="1"/>
            <a:r>
              <a:rPr lang="en-US" dirty="0"/>
              <a:t>2</a:t>
            </a:r>
            <a:r>
              <a:rPr lang="ar-SA" dirty="0"/>
              <a:t>- </a:t>
            </a:r>
            <a:r>
              <a:rPr lang="ar-SA" sz="5400" dirty="0"/>
              <a:t>الاستراتيجية</a:t>
            </a:r>
            <a:endParaRPr lang="en-US" dirty="0"/>
          </a:p>
        </p:txBody>
      </p:sp>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pPr algn="ctr" rtl="1"/>
            <a:r>
              <a:rPr lang="en-US" dirty="0"/>
              <a:t>2</a:t>
            </a:r>
            <a:r>
              <a:rPr lang="ar-SA" dirty="0"/>
              <a:t>- الأهداف والاستراتيجية العامة</a:t>
            </a:r>
            <a:endParaRPr lang="en-US" dirty="0"/>
          </a:p>
        </p:txBody>
      </p:sp>
    </p:spTree>
    <p:extLst>
      <p:ext uri="{BB962C8B-B14F-4D97-AF65-F5344CB8AC3E}">
        <p14:creationId xmlns:p14="http://schemas.microsoft.com/office/powerpoint/2010/main" val="240484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6EA5-1EEF-4F8D-A202-227127F37230}"/>
              </a:ext>
            </a:extLst>
          </p:cNvPr>
          <p:cNvSpPr>
            <a:spLocks noGrp="1"/>
          </p:cNvSpPr>
          <p:nvPr>
            <p:ph type="title"/>
          </p:nvPr>
        </p:nvSpPr>
        <p:spPr/>
        <p:txBody>
          <a:bodyPr/>
          <a:lstStyle/>
          <a:p>
            <a:pPr algn="r" rtl="1"/>
            <a:r>
              <a:rPr lang="ar-SA" dirty="0"/>
              <a:t>الأهداف</a:t>
            </a:r>
            <a:r>
              <a:rPr lang="en-US" dirty="0"/>
              <a:t> </a:t>
            </a:r>
            <a:r>
              <a:rPr lang="ar-SA" dirty="0"/>
              <a:t> العامة</a:t>
            </a:r>
            <a:endParaRPr lang="en-US" dirty="0"/>
          </a:p>
        </p:txBody>
      </p:sp>
      <p:sp>
        <p:nvSpPr>
          <p:cNvPr id="3" name="Text Placeholder 2">
            <a:extLst>
              <a:ext uri="{FF2B5EF4-FFF2-40B4-BE49-F238E27FC236}">
                <a16:creationId xmlns:a16="http://schemas.microsoft.com/office/drawing/2014/main" id="{CE93E06A-806F-4CD1-9674-3E912429875F}"/>
              </a:ext>
            </a:extLst>
          </p:cNvPr>
          <p:cNvSpPr>
            <a:spLocks noGrp="1"/>
          </p:cNvSpPr>
          <p:nvPr>
            <p:ph type="body" idx="1"/>
          </p:nvPr>
        </p:nvSpPr>
        <p:spPr>
          <a:xfrm>
            <a:off x="576072" y="3073985"/>
            <a:ext cx="3291840" cy="823912"/>
          </a:xfrm>
        </p:spPr>
        <p:txBody>
          <a:bodyPr/>
          <a:lstStyle/>
          <a:p>
            <a:pPr algn="r" rtl="1"/>
            <a:r>
              <a:rPr lang="ar-SA" sz="2400" b="1" dirty="0"/>
              <a:t>الهدف الثالث:</a:t>
            </a:r>
            <a:endParaRPr lang="en-US" sz="2400" b="1" dirty="0"/>
          </a:p>
        </p:txBody>
      </p:sp>
      <p:sp>
        <p:nvSpPr>
          <p:cNvPr id="5" name="Text Placeholder 4">
            <a:extLst>
              <a:ext uri="{FF2B5EF4-FFF2-40B4-BE49-F238E27FC236}">
                <a16:creationId xmlns:a16="http://schemas.microsoft.com/office/drawing/2014/main" id="{EBB54FB5-947C-443A-A471-5A92DDDE7E78}"/>
              </a:ext>
            </a:extLst>
          </p:cNvPr>
          <p:cNvSpPr>
            <a:spLocks noGrp="1"/>
          </p:cNvSpPr>
          <p:nvPr>
            <p:ph type="body" sz="quarter" idx="3"/>
          </p:nvPr>
        </p:nvSpPr>
        <p:spPr>
          <a:xfrm>
            <a:off x="4507992" y="3073985"/>
            <a:ext cx="3291840" cy="823912"/>
          </a:xfrm>
        </p:spPr>
        <p:txBody>
          <a:bodyPr/>
          <a:lstStyle/>
          <a:p>
            <a:pPr algn="r" rtl="1"/>
            <a:r>
              <a:rPr lang="ar-SA" sz="2400" b="1" dirty="0"/>
              <a:t>الهدف الثاني:</a:t>
            </a:r>
            <a:endParaRPr lang="en-US" sz="2400" b="1" dirty="0"/>
          </a:p>
        </p:txBody>
      </p:sp>
      <p:sp>
        <p:nvSpPr>
          <p:cNvPr id="10" name="Text Placeholder 9">
            <a:extLst>
              <a:ext uri="{FF2B5EF4-FFF2-40B4-BE49-F238E27FC236}">
                <a16:creationId xmlns:a16="http://schemas.microsoft.com/office/drawing/2014/main" id="{9A4A6380-3B85-4062-912A-4E390EC98130}"/>
              </a:ext>
            </a:extLst>
          </p:cNvPr>
          <p:cNvSpPr>
            <a:spLocks noGrp="1"/>
          </p:cNvSpPr>
          <p:nvPr>
            <p:ph type="body" sz="quarter" idx="13"/>
          </p:nvPr>
        </p:nvSpPr>
        <p:spPr>
          <a:xfrm>
            <a:off x="8439912" y="3073985"/>
            <a:ext cx="3291840" cy="823912"/>
          </a:xfrm>
        </p:spPr>
        <p:txBody>
          <a:bodyPr/>
          <a:lstStyle/>
          <a:p>
            <a:pPr algn="r" rtl="1"/>
            <a:r>
              <a:rPr lang="ar-SA" sz="2400" b="1" dirty="0"/>
              <a:t>الهدف الأول:</a:t>
            </a:r>
            <a:endParaRPr lang="en-US" sz="2400" b="1" dirty="0"/>
          </a:p>
        </p:txBody>
      </p:sp>
      <p:sp>
        <p:nvSpPr>
          <p:cNvPr id="4" name="Content Placeholder 3">
            <a:extLst>
              <a:ext uri="{FF2B5EF4-FFF2-40B4-BE49-F238E27FC236}">
                <a16:creationId xmlns:a16="http://schemas.microsoft.com/office/drawing/2014/main" id="{56E2AD97-6712-4E23-9D09-2FCFC43DE6FA}"/>
              </a:ext>
            </a:extLst>
          </p:cNvPr>
          <p:cNvSpPr>
            <a:spLocks noGrp="1"/>
          </p:cNvSpPr>
          <p:nvPr>
            <p:ph sz="half" idx="2"/>
          </p:nvPr>
        </p:nvSpPr>
        <p:spPr>
          <a:xfrm>
            <a:off x="576072" y="3905023"/>
            <a:ext cx="3291840" cy="1060402"/>
          </a:xfrm>
        </p:spPr>
        <p:txBody>
          <a:bodyPr/>
          <a:lstStyle/>
          <a:p>
            <a:pPr lvl="0" algn="r" rtl="1"/>
            <a:r>
              <a:rPr lang="ar-SA" sz="1800" b="0" i="0" u="none" strike="noStrike" baseline="0" dirty="0">
                <a:latin typeface="ArialMT"/>
              </a:rPr>
              <a:t>توفیر البرامج التدریبیة المناسبة لتأھیل الكوادر المختصة في مجال صیانة المعدات الطبیة الكھربائیة.</a:t>
            </a:r>
            <a:endParaRPr lang="en-US" sz="1800" b="0" i="0" u="none" dirty="0"/>
          </a:p>
        </p:txBody>
      </p:sp>
      <p:sp>
        <p:nvSpPr>
          <p:cNvPr id="6" name="Content Placeholder 5">
            <a:extLst>
              <a:ext uri="{FF2B5EF4-FFF2-40B4-BE49-F238E27FC236}">
                <a16:creationId xmlns:a16="http://schemas.microsoft.com/office/drawing/2014/main" id="{7B86909A-6871-4C18-9DB4-D10F772A4EC0}"/>
              </a:ext>
            </a:extLst>
          </p:cNvPr>
          <p:cNvSpPr>
            <a:spLocks noGrp="1"/>
          </p:cNvSpPr>
          <p:nvPr>
            <p:ph sz="quarter" idx="4"/>
          </p:nvPr>
        </p:nvSpPr>
        <p:spPr>
          <a:xfrm>
            <a:off x="4507992" y="3905023"/>
            <a:ext cx="3291840" cy="901782"/>
          </a:xfrm>
        </p:spPr>
        <p:txBody>
          <a:bodyPr/>
          <a:lstStyle/>
          <a:p>
            <a:pPr algn="r" rtl="1"/>
            <a:r>
              <a:rPr lang="ar-SA" sz="1800" b="0" i="0" u="none" strike="noStrike" baseline="0" dirty="0">
                <a:latin typeface="ArialMT"/>
              </a:rPr>
              <a:t>تشجیع المھتمین للعمل في مجال صیانة المعدات الطبیة الكھربائیة.</a:t>
            </a:r>
            <a:endParaRPr lang="en-US" sz="1800" dirty="0"/>
          </a:p>
        </p:txBody>
      </p:sp>
      <p:sp>
        <p:nvSpPr>
          <p:cNvPr id="11" name="Content Placeholder 10">
            <a:extLst>
              <a:ext uri="{FF2B5EF4-FFF2-40B4-BE49-F238E27FC236}">
                <a16:creationId xmlns:a16="http://schemas.microsoft.com/office/drawing/2014/main" id="{4BA52259-E9BC-4D73-AB88-6F0A4227FEC2}"/>
              </a:ext>
            </a:extLst>
          </p:cNvPr>
          <p:cNvSpPr>
            <a:spLocks noGrp="1"/>
          </p:cNvSpPr>
          <p:nvPr>
            <p:ph sz="quarter" idx="14"/>
          </p:nvPr>
        </p:nvSpPr>
        <p:spPr>
          <a:xfrm>
            <a:off x="8439912" y="3905023"/>
            <a:ext cx="3291840" cy="901782"/>
          </a:xfrm>
        </p:spPr>
        <p:txBody>
          <a:bodyPr/>
          <a:lstStyle/>
          <a:p>
            <a:pPr algn="r" rtl="1"/>
            <a:r>
              <a:rPr lang="ar-SA" sz="1800" b="0" i="0" u="none" strike="noStrike" baseline="0" dirty="0">
                <a:latin typeface="ArialMT"/>
              </a:rPr>
              <a:t>رفع مستوى القدرات المھنیة والمعرفية في صيانة المعدات الطبیة الكهربائية.</a:t>
            </a:r>
            <a:endParaRPr lang="en-US" sz="1800" dirty="0"/>
          </a:p>
        </p:txBody>
      </p:sp>
      <p:sp>
        <p:nvSpPr>
          <p:cNvPr id="7" name="Date Placeholder 6">
            <a:extLst>
              <a:ext uri="{FF2B5EF4-FFF2-40B4-BE49-F238E27FC236}">
                <a16:creationId xmlns:a16="http://schemas.microsoft.com/office/drawing/2014/main" id="{A9E144FF-5A39-42A6-AAA4-4E5D672FA0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venir Next LT Pro"/>
                <a:ea typeface="+mn-ea"/>
                <a:cs typeface="+mn-cs"/>
              </a:rPr>
              <a:t>9/4/20XX</a:t>
            </a:r>
          </a:p>
        </p:txBody>
      </p:sp>
      <p:sp>
        <p:nvSpPr>
          <p:cNvPr id="8" name="Footer Placeholder 7">
            <a:extLst>
              <a:ext uri="{FF2B5EF4-FFF2-40B4-BE49-F238E27FC236}">
                <a16:creationId xmlns:a16="http://schemas.microsoft.com/office/drawing/2014/main" id="{C3B54300-48D9-44C9-AE06-2EF38D9C71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venir Next LT Pro"/>
                <a:ea typeface="+mn-ea"/>
                <a:cs typeface="+mn-cs"/>
              </a:rPr>
              <a:t>Presentation Title</a:t>
            </a:r>
          </a:p>
        </p:txBody>
      </p:sp>
      <p:sp>
        <p:nvSpPr>
          <p:cNvPr id="9" name="Slide Number Placeholder 8">
            <a:extLst>
              <a:ext uri="{FF2B5EF4-FFF2-40B4-BE49-F238E27FC236}">
                <a16:creationId xmlns:a16="http://schemas.microsoft.com/office/drawing/2014/main" id="{BB08890F-0304-4336-8A5F-BCCA24EADE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A5C87-DF58-40C8-B092-1DE63DB4547E}" type="slidenum">
              <a:rPr kumimoji="0" lang="en-US" sz="1200" b="0" i="0" u="none" strike="noStrike" kern="1200" cap="none" spc="0" normalizeH="0" baseline="0" noProof="0" smtClean="0">
                <a:ln>
                  <a:noFill/>
                </a:ln>
                <a:solidFill>
                  <a:srgbClr val="000000">
                    <a:tint val="75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282887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6EA5-1EEF-4F8D-A202-227127F37230}"/>
              </a:ext>
            </a:extLst>
          </p:cNvPr>
          <p:cNvSpPr>
            <a:spLocks noGrp="1"/>
          </p:cNvSpPr>
          <p:nvPr>
            <p:ph type="title"/>
          </p:nvPr>
        </p:nvSpPr>
        <p:spPr/>
        <p:txBody>
          <a:bodyPr/>
          <a:lstStyle/>
          <a:p>
            <a:pPr algn="r" rtl="1"/>
            <a:r>
              <a:rPr lang="ar-SA" dirty="0"/>
              <a:t>الأثر المتوقع</a:t>
            </a:r>
            <a:endParaRPr lang="en-US" dirty="0"/>
          </a:p>
        </p:txBody>
      </p:sp>
      <p:sp>
        <p:nvSpPr>
          <p:cNvPr id="3" name="Text Placeholder 2">
            <a:extLst>
              <a:ext uri="{FF2B5EF4-FFF2-40B4-BE49-F238E27FC236}">
                <a16:creationId xmlns:a16="http://schemas.microsoft.com/office/drawing/2014/main" id="{CE93E06A-806F-4CD1-9674-3E912429875F}"/>
              </a:ext>
            </a:extLst>
          </p:cNvPr>
          <p:cNvSpPr>
            <a:spLocks noGrp="1"/>
          </p:cNvSpPr>
          <p:nvPr>
            <p:ph type="body" idx="1"/>
          </p:nvPr>
        </p:nvSpPr>
        <p:spPr>
          <a:xfrm>
            <a:off x="576072" y="2017545"/>
            <a:ext cx="3291840" cy="823912"/>
          </a:xfrm>
        </p:spPr>
        <p:txBody>
          <a:bodyPr/>
          <a:lstStyle/>
          <a:p>
            <a:pPr algn="r" rtl="1"/>
            <a:r>
              <a:rPr lang="ar-SA" sz="2400" b="1" dirty="0"/>
              <a:t>أثر اقتصادي:</a:t>
            </a:r>
            <a:endParaRPr lang="en-US" sz="2400" b="1" dirty="0"/>
          </a:p>
        </p:txBody>
      </p:sp>
      <p:sp>
        <p:nvSpPr>
          <p:cNvPr id="5" name="Text Placeholder 4">
            <a:extLst>
              <a:ext uri="{FF2B5EF4-FFF2-40B4-BE49-F238E27FC236}">
                <a16:creationId xmlns:a16="http://schemas.microsoft.com/office/drawing/2014/main" id="{EBB54FB5-947C-443A-A471-5A92DDDE7E78}"/>
              </a:ext>
            </a:extLst>
          </p:cNvPr>
          <p:cNvSpPr>
            <a:spLocks noGrp="1"/>
          </p:cNvSpPr>
          <p:nvPr>
            <p:ph type="body" sz="quarter" idx="3"/>
          </p:nvPr>
        </p:nvSpPr>
        <p:spPr>
          <a:xfrm>
            <a:off x="4507992" y="2017545"/>
            <a:ext cx="3291840" cy="823912"/>
          </a:xfrm>
        </p:spPr>
        <p:txBody>
          <a:bodyPr/>
          <a:lstStyle/>
          <a:p>
            <a:pPr algn="r" rtl="1"/>
            <a:r>
              <a:rPr lang="ar-SA" dirty="0"/>
              <a:t>أ</a:t>
            </a:r>
            <a:r>
              <a:rPr lang="ar-SA" sz="2400" b="1" dirty="0"/>
              <a:t>ثر على المحتوى المحلي:</a:t>
            </a:r>
            <a:endParaRPr lang="en-US" sz="2400" b="1" dirty="0"/>
          </a:p>
        </p:txBody>
      </p:sp>
      <p:sp>
        <p:nvSpPr>
          <p:cNvPr id="10" name="Text Placeholder 9">
            <a:extLst>
              <a:ext uri="{FF2B5EF4-FFF2-40B4-BE49-F238E27FC236}">
                <a16:creationId xmlns:a16="http://schemas.microsoft.com/office/drawing/2014/main" id="{9A4A6380-3B85-4062-912A-4E390EC98130}"/>
              </a:ext>
            </a:extLst>
          </p:cNvPr>
          <p:cNvSpPr>
            <a:spLocks noGrp="1"/>
          </p:cNvSpPr>
          <p:nvPr>
            <p:ph type="body" sz="quarter" idx="13"/>
          </p:nvPr>
        </p:nvSpPr>
        <p:spPr>
          <a:xfrm>
            <a:off x="8439912" y="2017545"/>
            <a:ext cx="3291840" cy="823912"/>
          </a:xfrm>
        </p:spPr>
        <p:txBody>
          <a:bodyPr/>
          <a:lstStyle/>
          <a:p>
            <a:pPr algn="r" rtl="1"/>
            <a:r>
              <a:rPr lang="ar-SA" dirty="0"/>
              <a:t>أ</a:t>
            </a:r>
            <a:r>
              <a:rPr lang="ar-SA" sz="2400" b="1" dirty="0"/>
              <a:t>ثر أمني:</a:t>
            </a:r>
            <a:endParaRPr lang="en-US" sz="2400" b="1" dirty="0"/>
          </a:p>
        </p:txBody>
      </p:sp>
      <p:sp>
        <p:nvSpPr>
          <p:cNvPr id="4" name="Content Placeholder 3">
            <a:extLst>
              <a:ext uri="{FF2B5EF4-FFF2-40B4-BE49-F238E27FC236}">
                <a16:creationId xmlns:a16="http://schemas.microsoft.com/office/drawing/2014/main" id="{56E2AD97-6712-4E23-9D09-2FCFC43DE6FA}"/>
              </a:ext>
            </a:extLst>
          </p:cNvPr>
          <p:cNvSpPr>
            <a:spLocks noGrp="1"/>
          </p:cNvSpPr>
          <p:nvPr>
            <p:ph sz="half" idx="2"/>
          </p:nvPr>
        </p:nvSpPr>
        <p:spPr>
          <a:xfrm>
            <a:off x="576072" y="2848583"/>
            <a:ext cx="3291840" cy="1060402"/>
          </a:xfrm>
        </p:spPr>
        <p:txBody>
          <a:bodyPr/>
          <a:lstStyle/>
          <a:p>
            <a:pPr lvl="0" algn="r" rtl="1"/>
            <a:r>
              <a:rPr lang="ar-SA" sz="1800" b="0" i="0" u="none" strike="noStrike" baseline="0" dirty="0">
                <a:latin typeface="ArialMT"/>
              </a:rPr>
              <a:t>تمكين الكوادر من الحصول على التدريب يزيد من فرص المنافسة وفك الاحتكار وعرض الخدمة بالسعر العادل.</a:t>
            </a:r>
            <a:endParaRPr lang="en-US" sz="1800" b="0" i="0" u="none" dirty="0"/>
          </a:p>
        </p:txBody>
      </p:sp>
      <p:sp>
        <p:nvSpPr>
          <p:cNvPr id="6" name="Content Placeholder 5">
            <a:extLst>
              <a:ext uri="{FF2B5EF4-FFF2-40B4-BE49-F238E27FC236}">
                <a16:creationId xmlns:a16="http://schemas.microsoft.com/office/drawing/2014/main" id="{7B86909A-6871-4C18-9DB4-D10F772A4EC0}"/>
              </a:ext>
            </a:extLst>
          </p:cNvPr>
          <p:cNvSpPr>
            <a:spLocks noGrp="1"/>
          </p:cNvSpPr>
          <p:nvPr>
            <p:ph sz="quarter" idx="4"/>
          </p:nvPr>
        </p:nvSpPr>
        <p:spPr>
          <a:xfrm>
            <a:off x="4507992" y="2848583"/>
            <a:ext cx="3291840" cy="901782"/>
          </a:xfrm>
        </p:spPr>
        <p:txBody>
          <a:bodyPr/>
          <a:lstStyle/>
          <a:p>
            <a:pPr algn="r" rtl="1"/>
            <a:r>
              <a:rPr lang="ar-SA" dirty="0">
                <a:latin typeface="ArialMT"/>
              </a:rPr>
              <a:t>تأهيل كوادر وطنية لتقديم التدريب وتوطينه وتوطين المهنة</a:t>
            </a:r>
            <a:r>
              <a:rPr lang="ar-SA" sz="1800" b="0" i="0" u="none" strike="noStrike" baseline="0" dirty="0">
                <a:latin typeface="ArialMT"/>
              </a:rPr>
              <a:t>.</a:t>
            </a:r>
            <a:endParaRPr lang="en-US" sz="1800" dirty="0"/>
          </a:p>
        </p:txBody>
      </p:sp>
      <p:sp>
        <p:nvSpPr>
          <p:cNvPr id="11" name="Content Placeholder 10">
            <a:extLst>
              <a:ext uri="{FF2B5EF4-FFF2-40B4-BE49-F238E27FC236}">
                <a16:creationId xmlns:a16="http://schemas.microsoft.com/office/drawing/2014/main" id="{4BA52259-E9BC-4D73-AB88-6F0A4227FEC2}"/>
              </a:ext>
            </a:extLst>
          </p:cNvPr>
          <p:cNvSpPr>
            <a:spLocks noGrp="1"/>
          </p:cNvSpPr>
          <p:nvPr>
            <p:ph sz="quarter" idx="14"/>
          </p:nvPr>
        </p:nvSpPr>
        <p:spPr>
          <a:xfrm>
            <a:off x="8439912" y="2848583"/>
            <a:ext cx="3291840" cy="901782"/>
          </a:xfrm>
        </p:spPr>
        <p:txBody>
          <a:bodyPr>
            <a:normAutofit fontScale="85000" lnSpcReduction="10000"/>
          </a:bodyPr>
          <a:lstStyle/>
          <a:p>
            <a:pPr algn="r" rtl="1"/>
            <a:r>
              <a:rPr lang="ar-SA" dirty="0">
                <a:latin typeface="ArialMT"/>
              </a:rPr>
              <a:t>حماية استمرارية تقديم الصيانة وبالتالي استمرارية تقديم خدمات الرعاية الصحية حتى في </a:t>
            </a:r>
            <a:r>
              <a:rPr lang="ar-SA" b="1" u="sng" dirty="0">
                <a:latin typeface="ArialMT"/>
              </a:rPr>
              <a:t>حالات الطوارئ العامة والأزمات </a:t>
            </a:r>
            <a:r>
              <a:rPr lang="ar-SA" sz="1800" b="0" i="0" u="none" strike="noStrike" baseline="0" dirty="0">
                <a:latin typeface="ArialMT"/>
              </a:rPr>
              <a:t>.</a:t>
            </a:r>
            <a:endParaRPr lang="en-US" sz="1800" dirty="0"/>
          </a:p>
        </p:txBody>
      </p:sp>
      <p:sp>
        <p:nvSpPr>
          <p:cNvPr id="7" name="Date Placeholder 6">
            <a:extLst>
              <a:ext uri="{FF2B5EF4-FFF2-40B4-BE49-F238E27FC236}">
                <a16:creationId xmlns:a16="http://schemas.microsoft.com/office/drawing/2014/main" id="{A9E144FF-5A39-42A6-AAA4-4E5D672FA0BA}"/>
              </a:ext>
            </a:extLst>
          </p:cNvPr>
          <p:cNvSpPr>
            <a:spLocks noGrp="1"/>
          </p:cNvSpPr>
          <p:nvPr>
            <p:ph type="dt" sz="half" idx="10"/>
          </p:nvPr>
        </p:nvSpPr>
        <p:spPr/>
        <p:txBody>
          <a:bodyPr/>
          <a:lstStyle/>
          <a:p>
            <a:r>
              <a:rPr lang="en-US" dirty="0"/>
              <a:t>9/4/20XX</a:t>
            </a:r>
          </a:p>
        </p:txBody>
      </p:sp>
      <p:sp>
        <p:nvSpPr>
          <p:cNvPr id="8" name="Footer Placeholder 7">
            <a:extLst>
              <a:ext uri="{FF2B5EF4-FFF2-40B4-BE49-F238E27FC236}">
                <a16:creationId xmlns:a16="http://schemas.microsoft.com/office/drawing/2014/main" id="{C3B54300-48D9-44C9-AE06-2EF38D9C7195}"/>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B08890F-0304-4336-8A5F-BCCA24EADE2D}"/>
              </a:ext>
            </a:extLst>
          </p:cNvPr>
          <p:cNvSpPr>
            <a:spLocks noGrp="1"/>
          </p:cNvSpPr>
          <p:nvPr>
            <p:ph type="sldNum" sz="quarter" idx="12"/>
          </p:nvPr>
        </p:nvSpPr>
        <p:spPr/>
        <p:txBody>
          <a:bodyPr/>
          <a:lstStyle/>
          <a:p>
            <a:fld id="{A65A5C87-DF58-40C8-B092-1DE63DB4547E}" type="slidenum">
              <a:rPr lang="en-US" smtClean="0"/>
              <a:t>14</a:t>
            </a:fld>
            <a:endParaRPr lang="en-US" dirty="0"/>
          </a:p>
        </p:txBody>
      </p:sp>
      <p:sp>
        <p:nvSpPr>
          <p:cNvPr id="12" name="Text Placeholder 2">
            <a:extLst>
              <a:ext uri="{FF2B5EF4-FFF2-40B4-BE49-F238E27FC236}">
                <a16:creationId xmlns:a16="http://schemas.microsoft.com/office/drawing/2014/main" id="{523ED0C0-DD7F-403B-ADE6-329C49ECA2A1}"/>
              </a:ext>
            </a:extLst>
          </p:cNvPr>
          <p:cNvSpPr txBox="1">
            <a:spLocks/>
          </p:cNvSpPr>
          <p:nvPr/>
        </p:nvSpPr>
        <p:spPr>
          <a:xfrm>
            <a:off x="576072" y="3980957"/>
            <a:ext cx="3291840" cy="823912"/>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SA" dirty="0"/>
              <a:t>أثر على المنشآت الصغيرة والمتوسطة:</a:t>
            </a:r>
            <a:endParaRPr lang="en-US" dirty="0"/>
          </a:p>
        </p:txBody>
      </p:sp>
      <p:sp>
        <p:nvSpPr>
          <p:cNvPr id="13" name="Text Placeholder 4">
            <a:extLst>
              <a:ext uri="{FF2B5EF4-FFF2-40B4-BE49-F238E27FC236}">
                <a16:creationId xmlns:a16="http://schemas.microsoft.com/office/drawing/2014/main" id="{E897ACDE-E09E-4E56-85AD-ED64BB2EE5B3}"/>
              </a:ext>
            </a:extLst>
          </p:cNvPr>
          <p:cNvSpPr txBox="1">
            <a:spLocks/>
          </p:cNvSpPr>
          <p:nvPr/>
        </p:nvSpPr>
        <p:spPr>
          <a:xfrm>
            <a:off x="4507992" y="3341764"/>
            <a:ext cx="329184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SA" dirty="0"/>
              <a:t>أثر دولي:</a:t>
            </a:r>
            <a:endParaRPr lang="en-US" dirty="0"/>
          </a:p>
        </p:txBody>
      </p:sp>
      <p:sp>
        <p:nvSpPr>
          <p:cNvPr id="14" name="Text Placeholder 9">
            <a:extLst>
              <a:ext uri="{FF2B5EF4-FFF2-40B4-BE49-F238E27FC236}">
                <a16:creationId xmlns:a16="http://schemas.microsoft.com/office/drawing/2014/main" id="{B728D4DD-8CE3-4744-A062-EC797667FB07}"/>
              </a:ext>
            </a:extLst>
          </p:cNvPr>
          <p:cNvSpPr txBox="1">
            <a:spLocks/>
          </p:cNvSpPr>
          <p:nvPr/>
        </p:nvSpPr>
        <p:spPr>
          <a:xfrm>
            <a:off x="8439912" y="3386151"/>
            <a:ext cx="329184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SA" dirty="0"/>
              <a:t>أثر صناعي:</a:t>
            </a:r>
            <a:endParaRPr lang="en-US" dirty="0"/>
          </a:p>
        </p:txBody>
      </p:sp>
      <p:sp>
        <p:nvSpPr>
          <p:cNvPr id="15" name="Content Placeholder 3">
            <a:extLst>
              <a:ext uri="{FF2B5EF4-FFF2-40B4-BE49-F238E27FC236}">
                <a16:creationId xmlns:a16="http://schemas.microsoft.com/office/drawing/2014/main" id="{CFC9BD7C-0DEA-4BE2-A896-0DCB3D8C8BB8}"/>
              </a:ext>
            </a:extLst>
          </p:cNvPr>
          <p:cNvSpPr txBox="1">
            <a:spLocks/>
          </p:cNvSpPr>
          <p:nvPr/>
        </p:nvSpPr>
        <p:spPr>
          <a:xfrm>
            <a:off x="576072" y="4811995"/>
            <a:ext cx="3291840" cy="106040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dirty="0">
                <a:latin typeface="ArialMT"/>
              </a:rPr>
              <a:t>زيادة عدد المنشآت الصغيرة والمتوسطة والمتناهية الصغر مما يعكس سهولة ممارسة الأعمال في المجال.</a:t>
            </a:r>
            <a:endParaRPr lang="en-US" dirty="0"/>
          </a:p>
        </p:txBody>
      </p:sp>
      <p:sp>
        <p:nvSpPr>
          <p:cNvPr id="16" name="Content Placeholder 5">
            <a:extLst>
              <a:ext uri="{FF2B5EF4-FFF2-40B4-BE49-F238E27FC236}">
                <a16:creationId xmlns:a16="http://schemas.microsoft.com/office/drawing/2014/main" id="{46687C44-5277-4778-BD20-A60CA645549E}"/>
              </a:ext>
            </a:extLst>
          </p:cNvPr>
          <p:cNvSpPr txBox="1">
            <a:spLocks/>
          </p:cNvSpPr>
          <p:nvPr/>
        </p:nvSpPr>
        <p:spPr>
          <a:xfrm>
            <a:off x="4507992" y="4172802"/>
            <a:ext cx="3291840" cy="9017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dirty="0">
                <a:latin typeface="ArialMT"/>
              </a:rPr>
              <a:t>تكون المملكة قبلة للحصول على التدريب في المجال على مستوى المنطقة .</a:t>
            </a:r>
            <a:endParaRPr lang="en-US" dirty="0"/>
          </a:p>
        </p:txBody>
      </p:sp>
      <p:sp>
        <p:nvSpPr>
          <p:cNvPr id="17" name="Content Placeholder 10">
            <a:extLst>
              <a:ext uri="{FF2B5EF4-FFF2-40B4-BE49-F238E27FC236}">
                <a16:creationId xmlns:a16="http://schemas.microsoft.com/office/drawing/2014/main" id="{5A6DC452-8FE6-4040-8079-8C57B574CF21}"/>
              </a:ext>
            </a:extLst>
          </p:cNvPr>
          <p:cNvSpPr txBox="1">
            <a:spLocks/>
          </p:cNvSpPr>
          <p:nvPr/>
        </p:nvSpPr>
        <p:spPr>
          <a:xfrm>
            <a:off x="8439912" y="4217189"/>
            <a:ext cx="3291840" cy="90178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dirty="0">
                <a:latin typeface="ArialMT"/>
              </a:rPr>
              <a:t>تجهيز كوادر قادرة على نقل التقنية.</a:t>
            </a:r>
            <a:endParaRPr lang="en-US" dirty="0"/>
          </a:p>
        </p:txBody>
      </p:sp>
      <p:sp>
        <p:nvSpPr>
          <p:cNvPr id="18" name="Text Placeholder 9">
            <a:extLst>
              <a:ext uri="{FF2B5EF4-FFF2-40B4-BE49-F238E27FC236}">
                <a16:creationId xmlns:a16="http://schemas.microsoft.com/office/drawing/2014/main" id="{AD2F057E-C389-4E7A-AEFB-61809438286E}"/>
              </a:ext>
            </a:extLst>
          </p:cNvPr>
          <p:cNvSpPr txBox="1">
            <a:spLocks/>
          </p:cNvSpPr>
          <p:nvPr/>
        </p:nvSpPr>
        <p:spPr>
          <a:xfrm>
            <a:off x="8592312" y="4408559"/>
            <a:ext cx="329184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SA" dirty="0"/>
              <a:t>أثر سلامة المرضى والمستخدم:</a:t>
            </a:r>
            <a:endParaRPr lang="en-US" dirty="0"/>
          </a:p>
        </p:txBody>
      </p:sp>
      <p:sp>
        <p:nvSpPr>
          <p:cNvPr id="19" name="Content Placeholder 10">
            <a:extLst>
              <a:ext uri="{FF2B5EF4-FFF2-40B4-BE49-F238E27FC236}">
                <a16:creationId xmlns:a16="http://schemas.microsoft.com/office/drawing/2014/main" id="{2E4C6351-DD88-455E-B45F-2011AC2996CD}"/>
              </a:ext>
            </a:extLst>
          </p:cNvPr>
          <p:cNvSpPr txBox="1">
            <a:spLocks/>
          </p:cNvSpPr>
          <p:nvPr/>
        </p:nvSpPr>
        <p:spPr>
          <a:xfrm>
            <a:off x="8592312" y="5239597"/>
            <a:ext cx="3291840" cy="9017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dirty="0">
                <a:latin typeface="ArialMT"/>
              </a:rPr>
              <a:t>حماية المريض والممارس من آثار الحوادث الناجمة عن الفحص والعلاج بمعدات طبية غير مصانة وغير معايرة.</a:t>
            </a:r>
            <a:endParaRPr lang="en-US" dirty="0"/>
          </a:p>
        </p:txBody>
      </p:sp>
    </p:spTree>
    <p:extLst>
      <p:ext uri="{BB962C8B-B14F-4D97-AF65-F5344CB8AC3E}">
        <p14:creationId xmlns:p14="http://schemas.microsoft.com/office/powerpoint/2010/main" val="364849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6EA5-1EEF-4F8D-A202-227127F37230}"/>
              </a:ext>
            </a:extLst>
          </p:cNvPr>
          <p:cNvSpPr>
            <a:spLocks noGrp="1"/>
          </p:cNvSpPr>
          <p:nvPr>
            <p:ph type="title"/>
          </p:nvPr>
        </p:nvSpPr>
        <p:spPr/>
        <p:txBody>
          <a:bodyPr/>
          <a:lstStyle/>
          <a:p>
            <a:pPr algn="r" rtl="1"/>
            <a:r>
              <a:rPr lang="ar-SA" dirty="0"/>
              <a:t>المشكلة التي نحلها</a:t>
            </a:r>
            <a:endParaRPr lang="en-US" dirty="0"/>
          </a:p>
        </p:txBody>
      </p:sp>
      <p:sp>
        <p:nvSpPr>
          <p:cNvPr id="3" name="Text Placeholder 2">
            <a:extLst>
              <a:ext uri="{FF2B5EF4-FFF2-40B4-BE49-F238E27FC236}">
                <a16:creationId xmlns:a16="http://schemas.microsoft.com/office/drawing/2014/main" id="{CE93E06A-806F-4CD1-9674-3E912429875F}"/>
              </a:ext>
            </a:extLst>
          </p:cNvPr>
          <p:cNvSpPr>
            <a:spLocks noGrp="1"/>
          </p:cNvSpPr>
          <p:nvPr>
            <p:ph type="body" idx="1"/>
          </p:nvPr>
        </p:nvSpPr>
        <p:spPr>
          <a:xfrm>
            <a:off x="576072" y="1742331"/>
            <a:ext cx="3291840" cy="823912"/>
          </a:xfrm>
        </p:spPr>
        <p:txBody>
          <a:bodyPr/>
          <a:lstStyle/>
          <a:p>
            <a:pPr algn="r" rtl="1"/>
            <a:r>
              <a:rPr lang="ar-SA" sz="2400" b="1" dirty="0"/>
              <a:t>تقديم الخدمة:</a:t>
            </a:r>
            <a:endParaRPr lang="en-US" sz="2400" b="1" dirty="0"/>
          </a:p>
        </p:txBody>
      </p:sp>
      <p:sp>
        <p:nvSpPr>
          <p:cNvPr id="5" name="Text Placeholder 4">
            <a:extLst>
              <a:ext uri="{FF2B5EF4-FFF2-40B4-BE49-F238E27FC236}">
                <a16:creationId xmlns:a16="http://schemas.microsoft.com/office/drawing/2014/main" id="{EBB54FB5-947C-443A-A471-5A92DDDE7E78}"/>
              </a:ext>
            </a:extLst>
          </p:cNvPr>
          <p:cNvSpPr>
            <a:spLocks noGrp="1"/>
          </p:cNvSpPr>
          <p:nvPr>
            <p:ph type="body" sz="quarter" idx="3"/>
          </p:nvPr>
        </p:nvSpPr>
        <p:spPr>
          <a:xfrm>
            <a:off x="4507992" y="1742331"/>
            <a:ext cx="3291840" cy="823912"/>
          </a:xfrm>
        </p:spPr>
        <p:txBody>
          <a:bodyPr/>
          <a:lstStyle/>
          <a:p>
            <a:pPr algn="r" rtl="1"/>
            <a:r>
              <a:rPr lang="ar-SA" sz="2400" b="1" dirty="0"/>
              <a:t>الحصول على التدريب:</a:t>
            </a:r>
            <a:endParaRPr lang="en-US" sz="2400" b="1" dirty="0"/>
          </a:p>
        </p:txBody>
      </p:sp>
      <p:sp>
        <p:nvSpPr>
          <p:cNvPr id="10" name="Text Placeholder 9">
            <a:extLst>
              <a:ext uri="{FF2B5EF4-FFF2-40B4-BE49-F238E27FC236}">
                <a16:creationId xmlns:a16="http://schemas.microsoft.com/office/drawing/2014/main" id="{9A4A6380-3B85-4062-912A-4E390EC98130}"/>
              </a:ext>
            </a:extLst>
          </p:cNvPr>
          <p:cNvSpPr>
            <a:spLocks noGrp="1"/>
          </p:cNvSpPr>
          <p:nvPr>
            <p:ph type="body" sz="quarter" idx="13"/>
          </p:nvPr>
        </p:nvSpPr>
        <p:spPr>
          <a:xfrm>
            <a:off x="8439912" y="1742331"/>
            <a:ext cx="3291840" cy="823912"/>
          </a:xfrm>
        </p:spPr>
        <p:txBody>
          <a:bodyPr/>
          <a:lstStyle/>
          <a:p>
            <a:pPr algn="r" rtl="1"/>
            <a:r>
              <a:rPr lang="ar-SA" sz="2400" b="1" dirty="0"/>
              <a:t>الكادر:</a:t>
            </a:r>
            <a:endParaRPr lang="en-US" sz="2400" b="1" dirty="0"/>
          </a:p>
        </p:txBody>
      </p:sp>
      <p:sp>
        <p:nvSpPr>
          <p:cNvPr id="4" name="Content Placeholder 3">
            <a:extLst>
              <a:ext uri="{FF2B5EF4-FFF2-40B4-BE49-F238E27FC236}">
                <a16:creationId xmlns:a16="http://schemas.microsoft.com/office/drawing/2014/main" id="{56E2AD97-6712-4E23-9D09-2FCFC43DE6FA}"/>
              </a:ext>
            </a:extLst>
          </p:cNvPr>
          <p:cNvSpPr>
            <a:spLocks noGrp="1"/>
          </p:cNvSpPr>
          <p:nvPr>
            <p:ph sz="half" idx="2"/>
          </p:nvPr>
        </p:nvSpPr>
        <p:spPr>
          <a:xfrm>
            <a:off x="576072" y="2573368"/>
            <a:ext cx="3291840" cy="3268133"/>
          </a:xfrm>
        </p:spPr>
        <p:txBody>
          <a:bodyPr>
            <a:normAutofit lnSpcReduction="10000"/>
          </a:bodyPr>
          <a:lstStyle/>
          <a:p>
            <a:pPr lvl="0" algn="r" rtl="1"/>
            <a:r>
              <a:rPr lang="ar-SA" dirty="0">
                <a:latin typeface="ArialMT"/>
              </a:rPr>
              <a:t>لا يستطيع الكادر تقديم الخدمة إلا من خلال مقاول الباطن مؤهل من الوزارة في تخصص معين (قد لا يوجد مقاول باطن متخصص في المجال) لأن الوكيل يستطيع تقديم الخدمة دون المرور بعملية التأهيل حتى لو كان غير مؤهل </a:t>
            </a:r>
            <a:r>
              <a:rPr lang="ar-SA" b="1" u="sng" dirty="0">
                <a:latin typeface="ArialMT"/>
              </a:rPr>
              <a:t>(منافسة غير عادلة)</a:t>
            </a:r>
          </a:p>
          <a:p>
            <a:pPr lvl="0" algn="r" rtl="1"/>
            <a:r>
              <a:rPr lang="ar-SA" dirty="0">
                <a:latin typeface="ArialMT"/>
              </a:rPr>
              <a:t>القطاعات الأخرى لا يوجد لها ضابط </a:t>
            </a:r>
          </a:p>
          <a:p>
            <a:pPr lvl="0" algn="r" rtl="1"/>
            <a:r>
              <a:rPr lang="ar-SA" dirty="0">
                <a:latin typeface="ArialMT"/>
              </a:rPr>
              <a:t>القطاع الخاص </a:t>
            </a:r>
            <a:r>
              <a:rPr lang="ar-SA" b="1" u="sng" dirty="0">
                <a:latin typeface="ArialMT"/>
              </a:rPr>
              <a:t>( لا يوجد له معايير تجبره على الصيانة)</a:t>
            </a:r>
          </a:p>
          <a:p>
            <a:pPr lvl="0" algn="r" rtl="1"/>
            <a:endParaRPr lang="en-US" sz="1800" b="0" i="0" u="none" dirty="0"/>
          </a:p>
        </p:txBody>
      </p:sp>
      <p:sp>
        <p:nvSpPr>
          <p:cNvPr id="6" name="Content Placeholder 5">
            <a:extLst>
              <a:ext uri="{FF2B5EF4-FFF2-40B4-BE49-F238E27FC236}">
                <a16:creationId xmlns:a16="http://schemas.microsoft.com/office/drawing/2014/main" id="{7B86909A-6871-4C18-9DB4-D10F772A4EC0}"/>
              </a:ext>
            </a:extLst>
          </p:cNvPr>
          <p:cNvSpPr>
            <a:spLocks noGrp="1"/>
          </p:cNvSpPr>
          <p:nvPr>
            <p:ph sz="quarter" idx="4"/>
          </p:nvPr>
        </p:nvSpPr>
        <p:spPr>
          <a:xfrm>
            <a:off x="4507992" y="2573368"/>
            <a:ext cx="3291840" cy="2735473"/>
          </a:xfrm>
        </p:spPr>
        <p:txBody>
          <a:bodyPr>
            <a:normAutofit/>
          </a:bodyPr>
          <a:lstStyle/>
          <a:p>
            <a:pPr algn="r" rtl="1"/>
            <a:r>
              <a:rPr lang="ar-SA" dirty="0">
                <a:latin typeface="ArialMT"/>
              </a:rPr>
              <a:t>للحصول على التدريب يجب السفر إلى المصنع لعدم</a:t>
            </a:r>
            <a:r>
              <a:rPr lang="en-US" dirty="0">
                <a:latin typeface="ArialMT"/>
              </a:rPr>
              <a:t> </a:t>
            </a:r>
            <a:r>
              <a:rPr lang="ar-SA" dirty="0">
                <a:latin typeface="ArialMT"/>
              </a:rPr>
              <a:t>تقديم المصنع للتدريب محليا </a:t>
            </a:r>
            <a:r>
              <a:rPr lang="ar-SA" b="1" u="sng" dirty="0">
                <a:latin typeface="ArialMT"/>
              </a:rPr>
              <a:t>( كاستثمار يعتبر مكلف)؛(وعدم وجود توطين مستدام للتدريب)</a:t>
            </a:r>
          </a:p>
          <a:p>
            <a:pPr algn="r" rtl="1"/>
            <a:r>
              <a:rPr lang="ar-SA" sz="1800" dirty="0">
                <a:latin typeface="ArialMT"/>
              </a:rPr>
              <a:t>إضافة إلى أن حصول المتدرب على التدريب يخضع لموافقة المصنع أو الوكيل </a:t>
            </a:r>
            <a:r>
              <a:rPr lang="ar-SA" sz="1800" b="1" u="sng" dirty="0">
                <a:latin typeface="ArialMT"/>
              </a:rPr>
              <a:t>( احتكار ورفع الأسعار)</a:t>
            </a:r>
            <a:endParaRPr lang="en-US" sz="1800" b="1" u="sng" dirty="0"/>
          </a:p>
        </p:txBody>
      </p:sp>
      <p:sp>
        <p:nvSpPr>
          <p:cNvPr id="11" name="Content Placeholder 10">
            <a:extLst>
              <a:ext uri="{FF2B5EF4-FFF2-40B4-BE49-F238E27FC236}">
                <a16:creationId xmlns:a16="http://schemas.microsoft.com/office/drawing/2014/main" id="{4BA52259-E9BC-4D73-AB88-6F0A4227FEC2}"/>
              </a:ext>
            </a:extLst>
          </p:cNvPr>
          <p:cNvSpPr>
            <a:spLocks noGrp="1"/>
          </p:cNvSpPr>
          <p:nvPr>
            <p:ph sz="quarter" idx="14"/>
          </p:nvPr>
        </p:nvSpPr>
        <p:spPr>
          <a:xfrm>
            <a:off x="8439912" y="2573368"/>
            <a:ext cx="3291840" cy="2460265"/>
          </a:xfrm>
        </p:spPr>
        <p:txBody>
          <a:bodyPr>
            <a:normAutofit lnSpcReduction="10000"/>
          </a:bodyPr>
          <a:lstStyle/>
          <a:p>
            <a:pPr algn="r" rtl="1"/>
            <a:r>
              <a:rPr lang="ar-SA" sz="1800" b="0" i="0" u="none" strike="noStrike" baseline="0" dirty="0">
                <a:latin typeface="ArialMT"/>
              </a:rPr>
              <a:t>يتخرج الكادر ولا يسمح له بصيانة أي المعدة الطبية إلا بعد حصول الكادر على تدريب من المصنع </a:t>
            </a:r>
            <a:r>
              <a:rPr lang="ar-SA" sz="1800" b="1" i="0" u="sng" strike="noStrike" baseline="0" dirty="0">
                <a:latin typeface="ArialMT"/>
              </a:rPr>
              <a:t>(متطلب تنظيمي)</a:t>
            </a:r>
          </a:p>
          <a:p>
            <a:pPr algn="r" rtl="1"/>
            <a:r>
              <a:rPr lang="ar-SA" dirty="0">
                <a:latin typeface="ArialMT"/>
              </a:rPr>
              <a:t>لا يستطيع الكادر معرفة ما المعدات الطبية التي يجب أن يحصل على التدريب عليها  ليحقق العائد من استثماره في التدريب </a:t>
            </a:r>
            <a:r>
              <a:rPr lang="ar-SA" b="1" u="sng" dirty="0">
                <a:latin typeface="ArialMT"/>
              </a:rPr>
              <a:t>( عدم وضوح المعلومة)</a:t>
            </a:r>
            <a:endParaRPr lang="ar-SA" sz="1800" b="1" i="0" u="sng" strike="noStrike" baseline="0" dirty="0">
              <a:latin typeface="ArialMT"/>
            </a:endParaRPr>
          </a:p>
        </p:txBody>
      </p:sp>
      <p:sp>
        <p:nvSpPr>
          <p:cNvPr id="7" name="Date Placeholder 6">
            <a:extLst>
              <a:ext uri="{FF2B5EF4-FFF2-40B4-BE49-F238E27FC236}">
                <a16:creationId xmlns:a16="http://schemas.microsoft.com/office/drawing/2014/main" id="{A9E144FF-5A39-42A6-AAA4-4E5D672FA0BA}"/>
              </a:ext>
            </a:extLst>
          </p:cNvPr>
          <p:cNvSpPr>
            <a:spLocks noGrp="1"/>
          </p:cNvSpPr>
          <p:nvPr>
            <p:ph type="dt" sz="half" idx="10"/>
          </p:nvPr>
        </p:nvSpPr>
        <p:spPr/>
        <p:txBody>
          <a:bodyPr/>
          <a:lstStyle/>
          <a:p>
            <a:r>
              <a:rPr lang="en-US" dirty="0"/>
              <a:t>9/4/20XX</a:t>
            </a:r>
          </a:p>
        </p:txBody>
      </p:sp>
      <p:sp>
        <p:nvSpPr>
          <p:cNvPr id="8" name="Footer Placeholder 7">
            <a:extLst>
              <a:ext uri="{FF2B5EF4-FFF2-40B4-BE49-F238E27FC236}">
                <a16:creationId xmlns:a16="http://schemas.microsoft.com/office/drawing/2014/main" id="{C3B54300-48D9-44C9-AE06-2EF38D9C7195}"/>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B08890F-0304-4336-8A5F-BCCA24EADE2D}"/>
              </a:ext>
            </a:extLst>
          </p:cNvPr>
          <p:cNvSpPr>
            <a:spLocks noGrp="1"/>
          </p:cNvSpPr>
          <p:nvPr>
            <p:ph type="sldNum" sz="quarter" idx="12"/>
          </p:nvPr>
        </p:nvSpPr>
        <p:spPr/>
        <p:txBody>
          <a:bodyPr/>
          <a:lstStyle/>
          <a:p>
            <a:fld id="{A65A5C87-DF58-40C8-B092-1DE63DB4547E}" type="slidenum">
              <a:rPr lang="en-US" smtClean="0"/>
              <a:t>15</a:t>
            </a:fld>
            <a:endParaRPr lang="en-US" dirty="0"/>
          </a:p>
        </p:txBody>
      </p:sp>
      <p:sp>
        <p:nvSpPr>
          <p:cNvPr id="12" name="Text Placeholder 9">
            <a:extLst>
              <a:ext uri="{FF2B5EF4-FFF2-40B4-BE49-F238E27FC236}">
                <a16:creationId xmlns:a16="http://schemas.microsoft.com/office/drawing/2014/main" id="{4AB376D6-D5E7-48B5-BA84-F73BFC9864E2}"/>
              </a:ext>
            </a:extLst>
          </p:cNvPr>
          <p:cNvSpPr txBox="1">
            <a:spLocks/>
          </p:cNvSpPr>
          <p:nvPr/>
        </p:nvSpPr>
        <p:spPr>
          <a:xfrm>
            <a:off x="8443848" y="4666057"/>
            <a:ext cx="329184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SA" dirty="0"/>
              <a:t>أفق لتوطين الصناعة:</a:t>
            </a:r>
            <a:endParaRPr lang="en-US" dirty="0"/>
          </a:p>
        </p:txBody>
      </p:sp>
      <p:sp>
        <p:nvSpPr>
          <p:cNvPr id="13" name="Content Placeholder 10">
            <a:extLst>
              <a:ext uri="{FF2B5EF4-FFF2-40B4-BE49-F238E27FC236}">
                <a16:creationId xmlns:a16="http://schemas.microsoft.com/office/drawing/2014/main" id="{AF099885-766A-438C-8088-6D19B6779874}"/>
              </a:ext>
            </a:extLst>
          </p:cNvPr>
          <p:cNvSpPr txBox="1">
            <a:spLocks/>
          </p:cNvSpPr>
          <p:nvPr/>
        </p:nvSpPr>
        <p:spPr>
          <a:xfrm>
            <a:off x="5391202" y="5579263"/>
            <a:ext cx="6340550" cy="77708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dirty="0">
                <a:latin typeface="ArialMT"/>
              </a:rPr>
              <a:t>لا يوجد آلية لاستثمار معرفة الكوادر الاحترافية في مجال معين في الصيانة ليكونوا ناقلي للتقنية</a:t>
            </a:r>
          </a:p>
          <a:p>
            <a:pPr algn="r" rtl="1"/>
            <a:r>
              <a:rPr lang="ar-SA" dirty="0">
                <a:latin typeface="ArialMT"/>
              </a:rPr>
              <a:t>ولا يوجد قاعدة بيانات موحدة ناتجة عن الصيانة تدعم قرارات التصنيع والتوطين</a:t>
            </a:r>
          </a:p>
        </p:txBody>
      </p:sp>
    </p:spTree>
    <p:extLst>
      <p:ext uri="{BB962C8B-B14F-4D97-AF65-F5344CB8AC3E}">
        <p14:creationId xmlns:p14="http://schemas.microsoft.com/office/powerpoint/2010/main" val="372718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F590-B1DF-4CEA-A678-E49CF798FAA3}"/>
              </a:ext>
            </a:extLst>
          </p:cNvPr>
          <p:cNvSpPr>
            <a:spLocks noGrp="1"/>
          </p:cNvSpPr>
          <p:nvPr>
            <p:ph type="title"/>
          </p:nvPr>
        </p:nvSpPr>
        <p:spPr/>
        <p:txBody>
          <a:bodyPr/>
          <a:lstStyle/>
          <a:p>
            <a:pPr algn="r" rtl="1"/>
            <a:r>
              <a:rPr lang="ar-SA" dirty="0"/>
              <a:t>الاستراتيجية العامة لنقل المعرفة </a:t>
            </a:r>
            <a:r>
              <a:rPr lang="ar-SA"/>
              <a:t>في الصيانة</a:t>
            </a:r>
            <a:endParaRPr lang="en-US" dirty="0"/>
          </a:p>
        </p:txBody>
      </p:sp>
      <p:sp>
        <p:nvSpPr>
          <p:cNvPr id="4" name="Date Placeholder 3">
            <a:extLst>
              <a:ext uri="{FF2B5EF4-FFF2-40B4-BE49-F238E27FC236}">
                <a16:creationId xmlns:a16="http://schemas.microsoft.com/office/drawing/2014/main" id="{D28D0FDB-BCF1-44EA-8606-D76C4B1B9F9C}"/>
              </a:ext>
            </a:extLst>
          </p:cNvPr>
          <p:cNvSpPr>
            <a:spLocks noGrp="1"/>
          </p:cNvSpPr>
          <p:nvPr>
            <p:ph type="dt" sz="half" idx="10"/>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EE8D8392-0978-477E-B8FF-BA249307FF07}"/>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DEF7CD68-9FFF-42D3-98C0-5F52B9333949}"/>
              </a:ext>
            </a:extLst>
          </p:cNvPr>
          <p:cNvSpPr>
            <a:spLocks noGrp="1"/>
          </p:cNvSpPr>
          <p:nvPr>
            <p:ph type="sldNum" sz="quarter" idx="12"/>
          </p:nvPr>
        </p:nvSpPr>
        <p:spPr/>
        <p:txBody>
          <a:bodyPr/>
          <a:lstStyle/>
          <a:p>
            <a:fld id="{A65A5C87-DF58-40C8-B092-1DE63DB4547E}" type="slidenum">
              <a:rPr lang="en-US" smtClean="0"/>
              <a:t>16</a:t>
            </a:fld>
            <a:endParaRPr lang="en-US" dirty="0"/>
          </a:p>
        </p:txBody>
      </p:sp>
      <p:pic>
        <p:nvPicPr>
          <p:cNvPr id="7" name="Picture 6" descr="Icon&#10;&#10;Description automatically generated">
            <a:extLst>
              <a:ext uri="{FF2B5EF4-FFF2-40B4-BE49-F238E27FC236}">
                <a16:creationId xmlns:a16="http://schemas.microsoft.com/office/drawing/2014/main" id="{AF2C605D-85AE-420E-89E6-A70BCA28700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116" y1="31873" x2="45116" y2="31873"/>
                        <a14:foregroundMark x1="53953" y1="26277" x2="53953" y2="26277"/>
                        <a14:foregroundMark x1="67791" y1="53285" x2="67791" y2="53285"/>
                      </a14:backgroundRemoval>
                    </a14:imgEffect>
                  </a14:imgLayer>
                </a14:imgProps>
              </a:ext>
            </a:extLst>
          </a:blip>
          <a:srcRect l="22999" r="25371"/>
          <a:stretch/>
        </p:blipFill>
        <p:spPr>
          <a:xfrm>
            <a:off x="2775233" y="2182153"/>
            <a:ext cx="877238" cy="812004"/>
          </a:xfrm>
          <a:prstGeom prst="rect">
            <a:avLst/>
          </a:prstGeom>
        </p:spPr>
      </p:pic>
      <p:pic>
        <p:nvPicPr>
          <p:cNvPr id="12" name="Picture 11" descr="Icon&#10;&#10;Description automatically generated">
            <a:extLst>
              <a:ext uri="{FF2B5EF4-FFF2-40B4-BE49-F238E27FC236}">
                <a16:creationId xmlns:a16="http://schemas.microsoft.com/office/drawing/2014/main" id="{75199E02-7F08-4073-9787-8AB9DFBCF3F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130" b="90000" l="6500" r="94000">
                        <a14:foregroundMark x1="10700" y1="17315" x2="10700" y2="17315"/>
                        <a14:foregroundMark x1="56000" y1="7222" x2="56000" y2="7222"/>
                        <a14:foregroundMark x1="8800" y1="46019" x2="8800" y2="46019"/>
                        <a14:foregroundMark x1="6500" y1="49167" x2="6500" y2="49167"/>
                        <a14:foregroundMark x1="94000" y1="15926" x2="94000" y2="15926"/>
                      </a14:backgroundRemoval>
                    </a14:imgEffect>
                  </a14:imgLayer>
                </a14:imgProps>
              </a:ext>
            </a:extLst>
          </a:blip>
          <a:stretch>
            <a:fillRect/>
          </a:stretch>
        </p:blipFill>
        <p:spPr>
          <a:xfrm>
            <a:off x="3486329" y="3007225"/>
            <a:ext cx="623307" cy="673171"/>
          </a:xfrm>
          <a:prstGeom prst="rect">
            <a:avLst/>
          </a:prstGeom>
        </p:spPr>
      </p:pic>
      <p:pic>
        <p:nvPicPr>
          <p:cNvPr id="19" name="Picture 18" descr="Icon&#10;&#10;Description automatically generated">
            <a:extLst>
              <a:ext uri="{FF2B5EF4-FFF2-40B4-BE49-F238E27FC236}">
                <a16:creationId xmlns:a16="http://schemas.microsoft.com/office/drawing/2014/main" id="{4D4BD0D5-A8FE-4C74-83BC-0F56C57CDEB8}"/>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45116" y1="31873" x2="45116" y2="31873"/>
                        <a14:foregroundMark x1="53953" y1="26277" x2="53953" y2="26277"/>
                        <a14:foregroundMark x1="67791" y1="53285" x2="67791" y2="53285"/>
                      </a14:backgroundRemoval>
                    </a14:imgEffect>
                  </a14:imgLayer>
                </a14:imgProps>
              </a:ext>
            </a:extLst>
          </a:blip>
          <a:srcRect l="22999" r="25371"/>
          <a:stretch/>
        </p:blipFill>
        <p:spPr>
          <a:xfrm>
            <a:off x="4172773" y="2905927"/>
            <a:ext cx="877238" cy="812004"/>
          </a:xfrm>
          <a:prstGeom prst="rect">
            <a:avLst/>
          </a:prstGeom>
        </p:spPr>
      </p:pic>
      <p:pic>
        <p:nvPicPr>
          <p:cNvPr id="20" name="Picture 19" descr="Icon&#10;&#10;Description automatically generated">
            <a:extLst>
              <a:ext uri="{FF2B5EF4-FFF2-40B4-BE49-F238E27FC236}">
                <a16:creationId xmlns:a16="http://schemas.microsoft.com/office/drawing/2014/main" id="{17278958-96E5-4BE6-A2DA-1042A248F3A1}"/>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7130" b="90000" l="6500" r="94000">
                        <a14:foregroundMark x1="10700" y1="17315" x2="10700" y2="17315"/>
                        <a14:foregroundMark x1="56000" y1="7222" x2="56000" y2="7222"/>
                        <a14:foregroundMark x1="8800" y1="46019" x2="8800" y2="46019"/>
                        <a14:foregroundMark x1="6500" y1="49167" x2="6500" y2="49167"/>
                        <a14:foregroundMark x1="94000" y1="15926" x2="94000" y2="15926"/>
                      </a14:backgroundRemoval>
                    </a14:imgEffect>
                  </a14:imgLayer>
                </a14:imgProps>
              </a:ext>
            </a:extLst>
          </a:blip>
          <a:stretch>
            <a:fillRect/>
          </a:stretch>
        </p:blipFill>
        <p:spPr>
          <a:xfrm>
            <a:off x="4883869" y="3730999"/>
            <a:ext cx="623307" cy="673171"/>
          </a:xfrm>
          <a:prstGeom prst="rect">
            <a:avLst/>
          </a:prstGeom>
        </p:spPr>
      </p:pic>
      <p:pic>
        <p:nvPicPr>
          <p:cNvPr id="21" name="Picture 20" descr="Icon&#10;&#10;Description automatically generated">
            <a:extLst>
              <a:ext uri="{FF2B5EF4-FFF2-40B4-BE49-F238E27FC236}">
                <a16:creationId xmlns:a16="http://schemas.microsoft.com/office/drawing/2014/main" id="{2194F5DC-9C34-4465-AAB0-EE3DA8F53490}"/>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45116" y1="31873" x2="45116" y2="31873"/>
                        <a14:foregroundMark x1="53953" y1="26277" x2="53953" y2="26277"/>
                        <a14:foregroundMark x1="67791" y1="53285" x2="67791" y2="53285"/>
                      </a14:backgroundRemoval>
                    </a14:imgEffect>
                  </a14:imgLayer>
                </a14:imgProps>
              </a:ext>
            </a:extLst>
          </a:blip>
          <a:srcRect l="22999" r="25371"/>
          <a:stretch/>
        </p:blipFill>
        <p:spPr>
          <a:xfrm>
            <a:off x="5546088" y="3631542"/>
            <a:ext cx="877238" cy="812004"/>
          </a:xfrm>
          <a:prstGeom prst="rect">
            <a:avLst/>
          </a:prstGeom>
        </p:spPr>
      </p:pic>
      <p:pic>
        <p:nvPicPr>
          <p:cNvPr id="22" name="Picture 21" descr="Icon&#10;&#10;Description automatically generated">
            <a:extLst>
              <a:ext uri="{FF2B5EF4-FFF2-40B4-BE49-F238E27FC236}">
                <a16:creationId xmlns:a16="http://schemas.microsoft.com/office/drawing/2014/main" id="{CD2048D3-073F-41F4-AE2A-BF817C2DEB9C}"/>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7130" b="90000" l="6500" r="94000">
                        <a14:foregroundMark x1="10700" y1="17315" x2="10700" y2="17315"/>
                        <a14:foregroundMark x1="56000" y1="7222" x2="56000" y2="7222"/>
                        <a14:foregroundMark x1="8800" y1="46019" x2="8800" y2="46019"/>
                        <a14:foregroundMark x1="6500" y1="49167" x2="6500" y2="49167"/>
                        <a14:foregroundMark x1="94000" y1="15926" x2="94000" y2="15926"/>
                      </a14:backgroundRemoval>
                    </a14:imgEffect>
                  </a14:imgLayer>
                </a14:imgProps>
              </a:ext>
            </a:extLst>
          </a:blip>
          <a:stretch>
            <a:fillRect/>
          </a:stretch>
        </p:blipFill>
        <p:spPr>
          <a:xfrm>
            <a:off x="6257184" y="4456614"/>
            <a:ext cx="623307" cy="673171"/>
          </a:xfrm>
          <a:prstGeom prst="rect">
            <a:avLst/>
          </a:prstGeom>
        </p:spPr>
      </p:pic>
      <p:pic>
        <p:nvPicPr>
          <p:cNvPr id="23" name="Picture 22" descr="Icon&#10;&#10;Description automatically generated">
            <a:extLst>
              <a:ext uri="{FF2B5EF4-FFF2-40B4-BE49-F238E27FC236}">
                <a16:creationId xmlns:a16="http://schemas.microsoft.com/office/drawing/2014/main" id="{EA0020B4-7E03-4089-A83C-C85F9CFB25C6}"/>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45116" y1="31873" x2="45116" y2="31873"/>
                        <a14:foregroundMark x1="53953" y1="26277" x2="53953" y2="26277"/>
                        <a14:foregroundMark x1="67791" y1="53285" x2="67791" y2="53285"/>
                      </a14:backgroundRemoval>
                    </a14:imgEffect>
                  </a14:imgLayer>
                </a14:imgProps>
              </a:ext>
            </a:extLst>
          </a:blip>
          <a:srcRect l="22999" r="25371"/>
          <a:stretch/>
        </p:blipFill>
        <p:spPr>
          <a:xfrm>
            <a:off x="6880491" y="4388518"/>
            <a:ext cx="877238" cy="812004"/>
          </a:xfrm>
          <a:prstGeom prst="rect">
            <a:avLst/>
          </a:prstGeom>
        </p:spPr>
      </p:pic>
      <p:pic>
        <p:nvPicPr>
          <p:cNvPr id="24" name="Picture 23" descr="Icon&#10;&#10;Description automatically generated">
            <a:extLst>
              <a:ext uri="{FF2B5EF4-FFF2-40B4-BE49-F238E27FC236}">
                <a16:creationId xmlns:a16="http://schemas.microsoft.com/office/drawing/2014/main" id="{2909F5C9-18D9-4A1A-9473-300DD80A754B}"/>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7130" b="90000" l="6500" r="94000">
                        <a14:foregroundMark x1="10700" y1="17315" x2="10700" y2="17315"/>
                        <a14:foregroundMark x1="56000" y1="7222" x2="56000" y2="7222"/>
                        <a14:foregroundMark x1="8800" y1="46019" x2="8800" y2="46019"/>
                        <a14:foregroundMark x1="6500" y1="49167" x2="6500" y2="49167"/>
                        <a14:foregroundMark x1="94000" y1="15926" x2="94000" y2="15926"/>
                      </a14:backgroundRemoval>
                    </a14:imgEffect>
                  </a14:imgLayer>
                </a14:imgProps>
              </a:ext>
            </a:extLst>
          </a:blip>
          <a:stretch>
            <a:fillRect/>
          </a:stretch>
        </p:blipFill>
        <p:spPr>
          <a:xfrm>
            <a:off x="7591587" y="5213590"/>
            <a:ext cx="623307" cy="673171"/>
          </a:xfrm>
          <a:prstGeom prst="rect">
            <a:avLst/>
          </a:prstGeom>
        </p:spPr>
      </p:pic>
      <p:sp>
        <p:nvSpPr>
          <p:cNvPr id="28" name="Rectangle 27">
            <a:extLst>
              <a:ext uri="{FF2B5EF4-FFF2-40B4-BE49-F238E27FC236}">
                <a16:creationId xmlns:a16="http://schemas.microsoft.com/office/drawing/2014/main" id="{A3AED90F-41AA-426A-ACA3-07C06C475169}"/>
              </a:ext>
            </a:extLst>
          </p:cNvPr>
          <p:cNvSpPr/>
          <p:nvPr/>
        </p:nvSpPr>
        <p:spPr>
          <a:xfrm>
            <a:off x="466531" y="2353802"/>
            <a:ext cx="1502228" cy="4799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1"/>
            <a:r>
              <a:rPr lang="ar-SA" dirty="0"/>
              <a:t>المصنع</a:t>
            </a:r>
            <a:endParaRPr lang="en-US" dirty="0"/>
          </a:p>
        </p:txBody>
      </p:sp>
      <p:sp>
        <p:nvSpPr>
          <p:cNvPr id="29" name="Rectangle 28">
            <a:extLst>
              <a:ext uri="{FF2B5EF4-FFF2-40B4-BE49-F238E27FC236}">
                <a16:creationId xmlns:a16="http://schemas.microsoft.com/office/drawing/2014/main" id="{01F3AC3A-6DA4-473A-BE4B-365180E0BACD}"/>
              </a:ext>
            </a:extLst>
          </p:cNvPr>
          <p:cNvSpPr/>
          <p:nvPr/>
        </p:nvSpPr>
        <p:spPr>
          <a:xfrm>
            <a:off x="466531" y="3071945"/>
            <a:ext cx="1502228" cy="479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t>العضو المدرب</a:t>
            </a:r>
            <a:endParaRPr lang="en-US" dirty="0"/>
          </a:p>
        </p:txBody>
      </p:sp>
      <p:sp>
        <p:nvSpPr>
          <p:cNvPr id="30" name="Rectangle 29">
            <a:extLst>
              <a:ext uri="{FF2B5EF4-FFF2-40B4-BE49-F238E27FC236}">
                <a16:creationId xmlns:a16="http://schemas.microsoft.com/office/drawing/2014/main" id="{5A435CC8-94F2-4FCA-9B21-44AE7E708597}"/>
              </a:ext>
            </a:extLst>
          </p:cNvPr>
          <p:cNvSpPr/>
          <p:nvPr/>
        </p:nvSpPr>
        <p:spPr>
          <a:xfrm>
            <a:off x="466531" y="3797560"/>
            <a:ext cx="1502228" cy="4799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SA" dirty="0"/>
              <a:t>المستفيد المتدرب</a:t>
            </a:r>
            <a:endParaRPr lang="en-US" dirty="0"/>
          </a:p>
        </p:txBody>
      </p:sp>
      <p:sp>
        <p:nvSpPr>
          <p:cNvPr id="31" name="Rectangle 30">
            <a:extLst>
              <a:ext uri="{FF2B5EF4-FFF2-40B4-BE49-F238E27FC236}">
                <a16:creationId xmlns:a16="http://schemas.microsoft.com/office/drawing/2014/main" id="{73F468D7-086D-42A3-9419-418BB3A50EBD}"/>
              </a:ext>
            </a:extLst>
          </p:cNvPr>
          <p:cNvSpPr/>
          <p:nvPr/>
        </p:nvSpPr>
        <p:spPr>
          <a:xfrm>
            <a:off x="466531" y="4553215"/>
            <a:ext cx="1502228" cy="479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dirty="0"/>
              <a:t>مقاول الصيانة</a:t>
            </a:r>
            <a:endParaRPr lang="en-US" dirty="0"/>
          </a:p>
        </p:txBody>
      </p:sp>
      <p:sp>
        <p:nvSpPr>
          <p:cNvPr id="32" name="Rectangle 31">
            <a:extLst>
              <a:ext uri="{FF2B5EF4-FFF2-40B4-BE49-F238E27FC236}">
                <a16:creationId xmlns:a16="http://schemas.microsoft.com/office/drawing/2014/main" id="{9C0B7990-0E2B-4475-9567-C4272A0C95CD}"/>
              </a:ext>
            </a:extLst>
          </p:cNvPr>
          <p:cNvSpPr/>
          <p:nvPr/>
        </p:nvSpPr>
        <p:spPr>
          <a:xfrm>
            <a:off x="466531" y="5308870"/>
            <a:ext cx="1502228" cy="4799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ar-SA" sz="1600" dirty="0"/>
              <a:t>مقدم الرعاية الصحية</a:t>
            </a:r>
            <a:endParaRPr lang="en-US" sz="1600" dirty="0"/>
          </a:p>
        </p:txBody>
      </p:sp>
      <p:sp>
        <p:nvSpPr>
          <p:cNvPr id="3" name="TextBox 2">
            <a:extLst>
              <a:ext uri="{FF2B5EF4-FFF2-40B4-BE49-F238E27FC236}">
                <a16:creationId xmlns:a16="http://schemas.microsoft.com/office/drawing/2014/main" id="{79BED256-C517-4B1E-A92D-B9AD9CE20F4D}"/>
              </a:ext>
            </a:extLst>
          </p:cNvPr>
          <p:cNvSpPr txBox="1"/>
          <p:nvPr/>
        </p:nvSpPr>
        <p:spPr>
          <a:xfrm>
            <a:off x="5060270" y="3136205"/>
            <a:ext cx="4829454" cy="369332"/>
          </a:xfrm>
          <a:prstGeom prst="rect">
            <a:avLst/>
          </a:prstGeom>
          <a:noFill/>
        </p:spPr>
        <p:txBody>
          <a:bodyPr wrap="square" rtlCol="0">
            <a:spAutoFit/>
          </a:bodyPr>
          <a:lstStyle/>
          <a:p>
            <a:pPr algn="r" rtl="1"/>
            <a:r>
              <a:rPr lang="ar-SA" dirty="0"/>
              <a:t>توطين مهنة التدريب وجعل المملكة قبلة للحصول على التدريب</a:t>
            </a:r>
            <a:endParaRPr lang="en-US" dirty="0"/>
          </a:p>
        </p:txBody>
      </p:sp>
      <p:sp>
        <p:nvSpPr>
          <p:cNvPr id="25" name="TextBox 24">
            <a:extLst>
              <a:ext uri="{FF2B5EF4-FFF2-40B4-BE49-F238E27FC236}">
                <a16:creationId xmlns:a16="http://schemas.microsoft.com/office/drawing/2014/main" id="{213E93D5-703F-4938-B0F7-CFD3FD398376}"/>
              </a:ext>
            </a:extLst>
          </p:cNvPr>
          <p:cNvSpPr txBox="1"/>
          <p:nvPr/>
        </p:nvSpPr>
        <p:spPr>
          <a:xfrm>
            <a:off x="3675347" y="2491083"/>
            <a:ext cx="4539547" cy="369332"/>
          </a:xfrm>
          <a:prstGeom prst="rect">
            <a:avLst/>
          </a:prstGeom>
          <a:noFill/>
        </p:spPr>
        <p:txBody>
          <a:bodyPr wrap="square" rtlCol="0">
            <a:spAutoFit/>
          </a:bodyPr>
          <a:lstStyle/>
          <a:p>
            <a:pPr algn="r" rtl="1"/>
            <a:r>
              <a:rPr lang="ar-SA" dirty="0"/>
              <a:t>الاشراف على نقل المعرفة الصيانة من المصنع إلى المملكة</a:t>
            </a:r>
            <a:endParaRPr lang="en-US" dirty="0"/>
          </a:p>
        </p:txBody>
      </p:sp>
      <p:sp>
        <p:nvSpPr>
          <p:cNvPr id="26" name="TextBox 25">
            <a:extLst>
              <a:ext uri="{FF2B5EF4-FFF2-40B4-BE49-F238E27FC236}">
                <a16:creationId xmlns:a16="http://schemas.microsoft.com/office/drawing/2014/main" id="{C20A1F6D-0EA5-4754-A087-D9CA630ED6F2}"/>
              </a:ext>
            </a:extLst>
          </p:cNvPr>
          <p:cNvSpPr txBox="1"/>
          <p:nvPr/>
        </p:nvSpPr>
        <p:spPr>
          <a:xfrm>
            <a:off x="6530367" y="3946394"/>
            <a:ext cx="3448134" cy="369332"/>
          </a:xfrm>
          <a:prstGeom prst="rect">
            <a:avLst/>
          </a:prstGeom>
          <a:noFill/>
        </p:spPr>
        <p:txBody>
          <a:bodyPr wrap="square" rtlCol="0">
            <a:spAutoFit/>
          </a:bodyPr>
          <a:lstStyle/>
          <a:p>
            <a:pPr algn="r" rtl="1"/>
            <a:r>
              <a:rPr lang="ar-SA" dirty="0"/>
              <a:t>اعداد الكوادر قادرة على تقديم خدمة الصيانة </a:t>
            </a:r>
            <a:endParaRPr lang="en-US" dirty="0"/>
          </a:p>
        </p:txBody>
      </p:sp>
      <p:sp>
        <p:nvSpPr>
          <p:cNvPr id="27" name="TextBox 26">
            <a:extLst>
              <a:ext uri="{FF2B5EF4-FFF2-40B4-BE49-F238E27FC236}">
                <a16:creationId xmlns:a16="http://schemas.microsoft.com/office/drawing/2014/main" id="{55434BF2-130D-485F-9C6F-5634789DF96F}"/>
              </a:ext>
            </a:extLst>
          </p:cNvPr>
          <p:cNvSpPr txBox="1"/>
          <p:nvPr/>
        </p:nvSpPr>
        <p:spPr>
          <a:xfrm>
            <a:off x="7720782" y="4534644"/>
            <a:ext cx="3448134" cy="923330"/>
          </a:xfrm>
          <a:prstGeom prst="rect">
            <a:avLst/>
          </a:prstGeom>
          <a:noFill/>
        </p:spPr>
        <p:txBody>
          <a:bodyPr wrap="square" rtlCol="0">
            <a:spAutoFit/>
          </a:bodyPr>
          <a:lstStyle/>
          <a:p>
            <a:pPr algn="r" rtl="1"/>
            <a:r>
              <a:rPr lang="ar-SA" dirty="0"/>
              <a:t>اعداد وتأهيل منشآت صغيرة ومتوسطة قادرة على توظيف الكوادر المؤهلة لتقديم الخدمة</a:t>
            </a:r>
            <a:r>
              <a:rPr lang="de-DE" dirty="0"/>
              <a:t> </a:t>
            </a:r>
            <a:r>
              <a:rPr lang="ar-SA" dirty="0"/>
              <a:t>وداعمة للمحتوى المحلي </a:t>
            </a:r>
            <a:endParaRPr lang="en-US" dirty="0"/>
          </a:p>
        </p:txBody>
      </p:sp>
      <p:sp>
        <p:nvSpPr>
          <p:cNvPr id="33" name="TextBox 32">
            <a:extLst>
              <a:ext uri="{FF2B5EF4-FFF2-40B4-BE49-F238E27FC236}">
                <a16:creationId xmlns:a16="http://schemas.microsoft.com/office/drawing/2014/main" id="{E2D3268A-DF13-4AB7-B969-C392F21F1D27}"/>
              </a:ext>
            </a:extLst>
          </p:cNvPr>
          <p:cNvSpPr txBox="1"/>
          <p:nvPr/>
        </p:nvSpPr>
        <p:spPr>
          <a:xfrm>
            <a:off x="8086246" y="5441725"/>
            <a:ext cx="3448134" cy="923330"/>
          </a:xfrm>
          <a:prstGeom prst="rect">
            <a:avLst/>
          </a:prstGeom>
          <a:noFill/>
        </p:spPr>
        <p:txBody>
          <a:bodyPr wrap="square" rtlCol="0">
            <a:spAutoFit/>
          </a:bodyPr>
          <a:lstStyle/>
          <a:p>
            <a:pPr algn="r" rtl="1"/>
            <a:r>
              <a:rPr lang="ar-SA" dirty="0"/>
              <a:t>منشآت صحية قادرة على تقديم الخدمات الصحية بمعدات طبية مصانة وآمنة وبتكلفة منافسة داعمة للمحتوى المحلي</a:t>
            </a:r>
            <a:r>
              <a:rPr lang="en-US" dirty="0"/>
              <a:t> </a:t>
            </a:r>
            <a:r>
              <a:rPr lang="ar-SA" dirty="0"/>
              <a:t> وباستمرارية</a:t>
            </a:r>
            <a:endParaRPr lang="en-US" dirty="0"/>
          </a:p>
        </p:txBody>
      </p:sp>
    </p:spTree>
    <p:extLst>
      <p:ext uri="{BB962C8B-B14F-4D97-AF65-F5344CB8AC3E}">
        <p14:creationId xmlns:p14="http://schemas.microsoft.com/office/powerpoint/2010/main" val="283737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3A99-BC9D-4DC2-BE1B-9E2C93EDD294}"/>
              </a:ext>
            </a:extLst>
          </p:cNvPr>
          <p:cNvSpPr>
            <a:spLocks noGrp="1"/>
          </p:cNvSpPr>
          <p:nvPr>
            <p:ph type="title"/>
          </p:nvPr>
        </p:nvSpPr>
        <p:spPr/>
        <p:txBody>
          <a:bodyPr/>
          <a:lstStyle/>
          <a:p>
            <a:pPr algn="r" rtl="1"/>
            <a:r>
              <a:rPr lang="ar-SA" dirty="0"/>
              <a:t>2- الاستراتيجية</a:t>
            </a:r>
            <a:endParaRPr lang="en-US" dirty="0"/>
          </a:p>
        </p:txBody>
      </p:sp>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pPr algn="r" rtl="1"/>
            <a:r>
              <a:rPr lang="ar-SA" dirty="0"/>
              <a:t>3-</a:t>
            </a:r>
            <a:endParaRPr lang="en-US" dirty="0"/>
          </a:p>
        </p:txBody>
      </p:sp>
      <p:pic>
        <p:nvPicPr>
          <p:cNvPr id="4" name="Picture 3" descr="A picture containing diagram&#10;&#10;Description automatically generated">
            <a:extLst>
              <a:ext uri="{FF2B5EF4-FFF2-40B4-BE49-F238E27FC236}">
                <a16:creationId xmlns:a16="http://schemas.microsoft.com/office/drawing/2014/main" id="{5C1671EA-3896-4267-93EE-3204D680C887}"/>
              </a:ext>
            </a:extLst>
          </p:cNvPr>
          <p:cNvPicPr>
            <a:picLocks noChangeAspect="1"/>
          </p:cNvPicPr>
          <p:nvPr/>
        </p:nvPicPr>
        <p:blipFill rotWithShape="1">
          <a:blip r:embed="rId2"/>
          <a:srcRect l="57783"/>
          <a:stretch/>
        </p:blipFill>
        <p:spPr>
          <a:xfrm>
            <a:off x="1395258" y="2729754"/>
            <a:ext cx="1841755" cy="1398491"/>
          </a:xfrm>
          <a:prstGeom prst="rect">
            <a:avLst/>
          </a:prstGeom>
        </p:spPr>
      </p:pic>
    </p:spTree>
    <p:extLst>
      <p:ext uri="{BB962C8B-B14F-4D97-AF65-F5344CB8AC3E}">
        <p14:creationId xmlns:p14="http://schemas.microsoft.com/office/powerpoint/2010/main" val="363840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lstStyle/>
          <a:p>
            <a:pPr algn="r" rtl="1"/>
            <a:r>
              <a:rPr lang="ar-SA" dirty="0"/>
              <a:t>الجمعية و</a:t>
            </a:r>
            <a:endParaRPr lang="en-US" dirty="0"/>
          </a:p>
        </p:txBody>
      </p:sp>
      <p:sp>
        <p:nvSpPr>
          <p:cNvPr id="26" name="Text Placeholder 25">
            <a:extLst>
              <a:ext uri="{FF2B5EF4-FFF2-40B4-BE49-F238E27FC236}">
                <a16:creationId xmlns:a16="http://schemas.microsoft.com/office/drawing/2014/main" id="{C87B2471-18AE-4799-A4F4-EECC094915B4}"/>
              </a:ext>
            </a:extLst>
          </p:cNvPr>
          <p:cNvSpPr>
            <a:spLocks noGrp="1"/>
          </p:cNvSpPr>
          <p:nvPr>
            <p:ph type="body" sz="quarter" idx="35"/>
          </p:nvPr>
        </p:nvSpPr>
        <p:spPr>
          <a:xfrm>
            <a:off x="802221" y="3950209"/>
            <a:ext cx="1913007" cy="1179576"/>
          </a:xfrm>
        </p:spPr>
        <p:txBody>
          <a:bodyPr>
            <a:normAutofit/>
          </a:bodyPr>
          <a:lstStyle/>
          <a:p>
            <a:r>
              <a:rPr lang="ar-SA" dirty="0"/>
              <a:t>برنامج تطوير الصناعات الوطنية والخدمات </a:t>
            </a:r>
            <a:r>
              <a:rPr lang="ar-SA" dirty="0" err="1"/>
              <a:t>اللوجيستية</a:t>
            </a:r>
            <a:endParaRPr lang="en-US" dirty="0"/>
          </a:p>
          <a:p>
            <a:endParaRPr lang="en-US" dirty="0"/>
          </a:p>
        </p:txBody>
      </p:sp>
      <p:sp>
        <p:nvSpPr>
          <p:cNvPr id="27" name="Text Placeholder 26">
            <a:extLst>
              <a:ext uri="{FF2B5EF4-FFF2-40B4-BE49-F238E27FC236}">
                <a16:creationId xmlns:a16="http://schemas.microsoft.com/office/drawing/2014/main" id="{45744750-2CD0-4319-A8B5-DADF25ED571D}"/>
              </a:ext>
            </a:extLst>
          </p:cNvPr>
          <p:cNvSpPr>
            <a:spLocks noGrp="1"/>
          </p:cNvSpPr>
          <p:nvPr>
            <p:ph type="body" sz="quarter" idx="36"/>
          </p:nvPr>
        </p:nvSpPr>
        <p:spPr>
          <a:xfrm>
            <a:off x="5131293" y="5327366"/>
            <a:ext cx="1925228" cy="649288"/>
          </a:xfrm>
        </p:spPr>
        <p:txBody>
          <a:bodyPr>
            <a:noAutofit/>
          </a:bodyPr>
          <a:lstStyle/>
          <a:p>
            <a:r>
              <a:rPr lang="ar-SA" dirty="0"/>
              <a:t>جمعية </a:t>
            </a:r>
            <a:r>
              <a:rPr lang="ar-SA" dirty="0" err="1"/>
              <a:t>مهنيي</a:t>
            </a:r>
            <a:r>
              <a:rPr lang="ar-SA" dirty="0"/>
              <a:t> صيانة المعدات الطبية الكهربائية</a:t>
            </a:r>
            <a:endParaRPr lang="en-US" dirty="0"/>
          </a:p>
        </p:txBody>
      </p:sp>
      <p:sp>
        <p:nvSpPr>
          <p:cNvPr id="28" name="Text Placeholder 27">
            <a:extLst>
              <a:ext uri="{FF2B5EF4-FFF2-40B4-BE49-F238E27FC236}">
                <a16:creationId xmlns:a16="http://schemas.microsoft.com/office/drawing/2014/main" id="{CFA11B12-E514-47E0-8EF5-FD0B750A93B2}"/>
              </a:ext>
            </a:extLst>
          </p:cNvPr>
          <p:cNvSpPr>
            <a:spLocks noGrp="1"/>
          </p:cNvSpPr>
          <p:nvPr>
            <p:ph type="body" sz="quarter" idx="37"/>
          </p:nvPr>
        </p:nvSpPr>
        <p:spPr>
          <a:xfrm>
            <a:off x="9400675" y="4148972"/>
            <a:ext cx="1647207" cy="649288"/>
          </a:xfrm>
        </p:spPr>
        <p:txBody>
          <a:bodyPr>
            <a:normAutofit lnSpcReduction="10000"/>
          </a:bodyPr>
          <a:lstStyle/>
          <a:p>
            <a:r>
              <a:rPr lang="ar-SA" dirty="0"/>
              <a:t>برنامج تنمية القدرات البشرية</a:t>
            </a:r>
            <a:endParaRPr lang="en-US" dirty="0"/>
          </a:p>
          <a:p>
            <a:endParaRPr lang="en-US" dirty="0"/>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dirty="0"/>
              <a:t>9/4/20XX</a:t>
            </a:r>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dirty="0"/>
              <a:t>Presentation Title</a:t>
            </a:r>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18</a:t>
            </a:fld>
            <a:endParaRPr lang="en-US" dirty="0"/>
          </a:p>
        </p:txBody>
      </p:sp>
      <p:pic>
        <p:nvPicPr>
          <p:cNvPr id="39" name="Picture Placeholder 38">
            <a:extLst>
              <a:ext uri="{FF2B5EF4-FFF2-40B4-BE49-F238E27FC236}">
                <a16:creationId xmlns:a16="http://schemas.microsoft.com/office/drawing/2014/main" id="{657221D1-4644-4D23-A9C7-EAFA540A2253}"/>
              </a:ext>
            </a:extLst>
          </p:cNvPr>
          <p:cNvPicPr>
            <a:picLocks noGrp="1" noChangeAspect="1"/>
          </p:cNvPicPr>
          <p:nvPr>
            <p:ph type="pic" sz="quarter" idx="21"/>
          </p:nvPr>
        </p:nvPicPr>
        <p:blipFill rotWithShape="1">
          <a:blip r:embed="rId2"/>
          <a:srcRect l="23507" t="24492" r="24651" b="28273"/>
          <a:stretch/>
        </p:blipFill>
        <p:spPr>
          <a:xfrm>
            <a:off x="5362387" y="3806707"/>
            <a:ext cx="1463040" cy="1333818"/>
          </a:xfrm>
        </p:spPr>
      </p:pic>
      <p:pic>
        <p:nvPicPr>
          <p:cNvPr id="41" name="Picture 40" descr="A picture containing diagram&#10;&#10;Description automatically generated">
            <a:extLst>
              <a:ext uri="{FF2B5EF4-FFF2-40B4-BE49-F238E27FC236}">
                <a16:creationId xmlns:a16="http://schemas.microsoft.com/office/drawing/2014/main" id="{45EEE780-4036-4EC1-B627-D722B9341104}"/>
              </a:ext>
            </a:extLst>
          </p:cNvPr>
          <p:cNvPicPr>
            <a:picLocks noChangeAspect="1"/>
          </p:cNvPicPr>
          <p:nvPr/>
        </p:nvPicPr>
        <p:blipFill rotWithShape="1">
          <a:blip r:embed="rId3"/>
          <a:srcRect l="57783"/>
          <a:stretch/>
        </p:blipFill>
        <p:spPr>
          <a:xfrm>
            <a:off x="7558920" y="418038"/>
            <a:ext cx="1841755" cy="1398491"/>
          </a:xfrm>
          <a:prstGeom prst="rect">
            <a:avLst/>
          </a:prstGeom>
        </p:spPr>
      </p:pic>
      <p:pic>
        <p:nvPicPr>
          <p:cNvPr id="42" name="Picture 41" descr="A picture containing diagram&#10;&#10;Description automatically generated">
            <a:extLst>
              <a:ext uri="{FF2B5EF4-FFF2-40B4-BE49-F238E27FC236}">
                <a16:creationId xmlns:a16="http://schemas.microsoft.com/office/drawing/2014/main" id="{589CF864-FC89-4CFB-BAC9-905620999220}"/>
              </a:ext>
            </a:extLst>
          </p:cNvPr>
          <p:cNvPicPr>
            <a:picLocks noChangeAspect="1"/>
          </p:cNvPicPr>
          <p:nvPr/>
        </p:nvPicPr>
        <p:blipFill rotWithShape="1">
          <a:blip r:embed="rId3"/>
          <a:srcRect l="36118" t="28719" r="46268" b="20881"/>
          <a:stretch/>
        </p:blipFill>
        <p:spPr>
          <a:xfrm>
            <a:off x="7683843" y="3687785"/>
            <a:ext cx="1716832" cy="1574739"/>
          </a:xfrm>
          <a:prstGeom prst="rect">
            <a:avLst/>
          </a:prstGeom>
        </p:spPr>
      </p:pic>
      <p:pic>
        <p:nvPicPr>
          <p:cNvPr id="44" name="Picture 43" descr="Chart, sunburst chart&#10;&#10;Description automatically generated">
            <a:extLst>
              <a:ext uri="{FF2B5EF4-FFF2-40B4-BE49-F238E27FC236}">
                <a16:creationId xmlns:a16="http://schemas.microsoft.com/office/drawing/2014/main" id="{CF9D04A2-32CF-4C50-A5DF-6696B15ED386}"/>
              </a:ext>
            </a:extLst>
          </p:cNvPr>
          <p:cNvPicPr>
            <a:picLocks noChangeAspect="1"/>
          </p:cNvPicPr>
          <p:nvPr/>
        </p:nvPicPr>
        <p:blipFill>
          <a:blip r:embed="rId4"/>
          <a:stretch>
            <a:fillRect/>
          </a:stretch>
        </p:blipFill>
        <p:spPr>
          <a:xfrm>
            <a:off x="2791325" y="3752627"/>
            <a:ext cx="2027698" cy="1574739"/>
          </a:xfrm>
          <a:prstGeom prst="rect">
            <a:avLst/>
          </a:prstGeom>
        </p:spPr>
      </p:pic>
      <p:pic>
        <p:nvPicPr>
          <p:cNvPr id="3" name="Picture 2">
            <a:extLst>
              <a:ext uri="{FF2B5EF4-FFF2-40B4-BE49-F238E27FC236}">
                <a16:creationId xmlns:a16="http://schemas.microsoft.com/office/drawing/2014/main" id="{5E6981AD-7541-4283-B949-4D91BE663390}"/>
              </a:ext>
            </a:extLst>
          </p:cNvPr>
          <p:cNvPicPr>
            <a:picLocks noChangeAspect="1"/>
          </p:cNvPicPr>
          <p:nvPr/>
        </p:nvPicPr>
        <p:blipFill rotWithShape="1">
          <a:blip r:embed="rId5"/>
          <a:srcRect t="10842"/>
          <a:stretch/>
        </p:blipFill>
        <p:spPr>
          <a:xfrm>
            <a:off x="5220593" y="2072595"/>
            <a:ext cx="1750813" cy="1505320"/>
          </a:xfrm>
          <a:prstGeom prst="rect">
            <a:avLst/>
          </a:prstGeom>
        </p:spPr>
      </p:pic>
      <p:sp>
        <p:nvSpPr>
          <p:cNvPr id="16" name="Text Placeholder 27">
            <a:extLst>
              <a:ext uri="{FF2B5EF4-FFF2-40B4-BE49-F238E27FC236}">
                <a16:creationId xmlns:a16="http://schemas.microsoft.com/office/drawing/2014/main" id="{ED3D7C20-D683-4BA2-962C-ADEF95B4052F}"/>
              </a:ext>
            </a:extLst>
          </p:cNvPr>
          <p:cNvSpPr txBox="1">
            <a:spLocks/>
          </p:cNvSpPr>
          <p:nvPr/>
        </p:nvSpPr>
        <p:spPr>
          <a:xfrm>
            <a:off x="6971406" y="2427513"/>
            <a:ext cx="1647207" cy="649288"/>
          </a:xfrm>
          <a:prstGeom prst="rect">
            <a:avLst/>
          </a:prstGeom>
        </p:spPr>
        <p:txBody>
          <a:bodyPr vert="horz" lIns="91440" tIns="45720" rIns="91440" bIns="45720" rtlCol="0">
            <a:normAutofit lnSpcReduction="10000"/>
          </a:bodyPr>
          <a:lst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a:t>برنامج تحول القطاع الصحي</a:t>
            </a:r>
            <a:endParaRPr lang="en-US" dirty="0"/>
          </a:p>
          <a:p>
            <a:endParaRPr lang="en-US" dirty="0"/>
          </a:p>
        </p:txBody>
      </p:sp>
    </p:spTree>
    <p:extLst>
      <p:ext uri="{BB962C8B-B14F-4D97-AF65-F5344CB8AC3E}">
        <p14:creationId xmlns:p14="http://schemas.microsoft.com/office/powerpoint/2010/main" val="208416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3A99-BC9D-4DC2-BE1B-9E2C93EDD294}"/>
              </a:ext>
            </a:extLst>
          </p:cNvPr>
          <p:cNvSpPr>
            <a:spLocks noGrp="1"/>
          </p:cNvSpPr>
          <p:nvPr>
            <p:ph type="title"/>
          </p:nvPr>
        </p:nvSpPr>
        <p:spPr/>
        <p:txBody>
          <a:bodyPr/>
          <a:lstStyle/>
          <a:p>
            <a:pPr algn="r" rtl="1"/>
            <a:r>
              <a:rPr lang="ar-SA" dirty="0"/>
              <a:t>3- الاعلام ومبادرات</a:t>
            </a:r>
            <a:endParaRPr lang="en-US" dirty="0"/>
          </a:p>
        </p:txBody>
      </p:sp>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pPr algn="r" rtl="1"/>
            <a:r>
              <a:rPr lang="ar-SA" dirty="0"/>
              <a:t>1-</a:t>
            </a:r>
            <a:r>
              <a:rPr lang="en-US" dirty="0"/>
              <a:t>  </a:t>
            </a:r>
            <a:r>
              <a:rPr lang="ar-SA" dirty="0"/>
              <a:t> من التأسيس إلى اللحظة الآن</a:t>
            </a:r>
            <a:endParaRPr lang="en-US" dirty="0"/>
          </a:p>
        </p:txBody>
      </p:sp>
    </p:spTree>
    <p:extLst>
      <p:ext uri="{BB962C8B-B14F-4D97-AF65-F5344CB8AC3E}">
        <p14:creationId xmlns:p14="http://schemas.microsoft.com/office/powerpoint/2010/main" val="9471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3A99-BC9D-4DC2-BE1B-9E2C93EDD294}"/>
              </a:ext>
            </a:extLst>
          </p:cNvPr>
          <p:cNvSpPr>
            <a:spLocks noGrp="1"/>
          </p:cNvSpPr>
          <p:nvPr>
            <p:ph type="title"/>
          </p:nvPr>
        </p:nvSpPr>
        <p:spPr/>
        <p:txBody>
          <a:bodyPr/>
          <a:lstStyle/>
          <a:p>
            <a:pPr algn="r" rtl="1"/>
            <a:r>
              <a:rPr lang="ar-SA" dirty="0"/>
              <a:t>1- </a:t>
            </a:r>
            <a:r>
              <a:rPr lang="ar-SA" sz="5400" dirty="0"/>
              <a:t>التأسيس</a:t>
            </a:r>
            <a:endParaRPr lang="en-US" dirty="0"/>
          </a:p>
        </p:txBody>
      </p:sp>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pPr algn="ctr" rtl="1"/>
            <a:r>
              <a:rPr lang="ar-SA" dirty="0"/>
              <a:t>1- الترخيص</a:t>
            </a:r>
            <a:endParaRPr lang="en-US" dirty="0"/>
          </a:p>
        </p:txBody>
      </p:sp>
    </p:spTree>
    <p:extLst>
      <p:ext uri="{BB962C8B-B14F-4D97-AF65-F5344CB8AC3E}">
        <p14:creationId xmlns:p14="http://schemas.microsoft.com/office/powerpoint/2010/main" val="3347861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lstStyle/>
          <a:p>
            <a:pPr algn="r" rtl="1"/>
            <a:r>
              <a:rPr lang="ar-SA" dirty="0"/>
              <a:t>صحيفة الرياض ؛ الجزيرة؛ سبق؛ عاجل </a:t>
            </a:r>
            <a:endParaRPr lang="en-US" dirty="0"/>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dirty="0"/>
              <a:t>9/4/20XX</a:t>
            </a:r>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dirty="0"/>
              <a:t>Presentation Title</a:t>
            </a:r>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20</a:t>
            </a:fld>
            <a:endParaRPr lang="en-US" dirty="0"/>
          </a:p>
        </p:txBody>
      </p:sp>
      <p:pic>
        <p:nvPicPr>
          <p:cNvPr id="4" name="Picture 3" descr="A picture containing text, newspaper, screenshot, document&#10;&#10;Description automatically generated">
            <a:extLst>
              <a:ext uri="{FF2B5EF4-FFF2-40B4-BE49-F238E27FC236}">
                <a16:creationId xmlns:a16="http://schemas.microsoft.com/office/drawing/2014/main" id="{375E5B72-5B7A-4A27-BF0F-E34603661175}"/>
              </a:ext>
            </a:extLst>
          </p:cNvPr>
          <p:cNvPicPr>
            <a:picLocks noChangeAspect="1"/>
          </p:cNvPicPr>
          <p:nvPr/>
        </p:nvPicPr>
        <p:blipFill>
          <a:blip r:embed="rId2"/>
          <a:stretch>
            <a:fillRect/>
          </a:stretch>
        </p:blipFill>
        <p:spPr>
          <a:xfrm>
            <a:off x="4586059" y="2651017"/>
            <a:ext cx="3604969" cy="3404508"/>
          </a:xfrm>
          <a:prstGeom prst="rect">
            <a:avLst/>
          </a:prstGeom>
        </p:spPr>
      </p:pic>
      <p:pic>
        <p:nvPicPr>
          <p:cNvPr id="2" name="Picture 1" descr="A picture containing text, newspaper, screenshot&#10;&#10;Description automatically generated">
            <a:extLst>
              <a:ext uri="{FF2B5EF4-FFF2-40B4-BE49-F238E27FC236}">
                <a16:creationId xmlns:a16="http://schemas.microsoft.com/office/drawing/2014/main" id="{01F0D658-0E24-08B5-5055-2D3EFF14024E}"/>
              </a:ext>
            </a:extLst>
          </p:cNvPr>
          <p:cNvPicPr>
            <a:picLocks noChangeAspect="1"/>
          </p:cNvPicPr>
          <p:nvPr/>
        </p:nvPicPr>
        <p:blipFill>
          <a:blip r:embed="rId3"/>
          <a:stretch>
            <a:fillRect/>
          </a:stretch>
        </p:blipFill>
        <p:spPr>
          <a:xfrm>
            <a:off x="1631794" y="107131"/>
            <a:ext cx="3032377" cy="3125501"/>
          </a:xfrm>
          <a:prstGeom prst="rect">
            <a:avLst/>
          </a:prstGeom>
        </p:spPr>
      </p:pic>
      <p:pic>
        <p:nvPicPr>
          <p:cNvPr id="3" name="Picture 2">
            <a:extLst>
              <a:ext uri="{FF2B5EF4-FFF2-40B4-BE49-F238E27FC236}">
                <a16:creationId xmlns:a16="http://schemas.microsoft.com/office/drawing/2014/main" id="{87050BC2-9EFC-956E-4B88-5A3BC638C64C}"/>
              </a:ext>
            </a:extLst>
          </p:cNvPr>
          <p:cNvPicPr>
            <a:picLocks noChangeAspect="1"/>
          </p:cNvPicPr>
          <p:nvPr/>
        </p:nvPicPr>
        <p:blipFill>
          <a:blip r:embed="rId4"/>
          <a:stretch>
            <a:fillRect/>
          </a:stretch>
        </p:blipFill>
        <p:spPr>
          <a:xfrm>
            <a:off x="410566" y="3232632"/>
            <a:ext cx="3414472" cy="3620163"/>
          </a:xfrm>
          <a:prstGeom prst="rect">
            <a:avLst/>
          </a:prstGeom>
        </p:spPr>
      </p:pic>
      <p:pic>
        <p:nvPicPr>
          <p:cNvPr id="5" name="Picture 4">
            <a:extLst>
              <a:ext uri="{FF2B5EF4-FFF2-40B4-BE49-F238E27FC236}">
                <a16:creationId xmlns:a16="http://schemas.microsoft.com/office/drawing/2014/main" id="{10EBD319-03A2-4C91-6274-C98A438368C0}"/>
              </a:ext>
            </a:extLst>
          </p:cNvPr>
          <p:cNvPicPr>
            <a:picLocks noChangeAspect="1"/>
          </p:cNvPicPr>
          <p:nvPr/>
        </p:nvPicPr>
        <p:blipFill>
          <a:blip r:embed="rId5"/>
          <a:stretch>
            <a:fillRect/>
          </a:stretch>
        </p:blipFill>
        <p:spPr>
          <a:xfrm>
            <a:off x="8228657" y="3860579"/>
            <a:ext cx="3352620" cy="2538412"/>
          </a:xfrm>
          <a:prstGeom prst="rect">
            <a:avLst/>
          </a:prstGeom>
        </p:spPr>
      </p:pic>
    </p:spTree>
    <p:extLst>
      <p:ext uri="{BB962C8B-B14F-4D97-AF65-F5344CB8AC3E}">
        <p14:creationId xmlns:p14="http://schemas.microsoft.com/office/powerpoint/2010/main" val="181110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lstStyle/>
          <a:p>
            <a:pPr algn="r" rtl="1"/>
            <a:r>
              <a:rPr lang="ar-SA" dirty="0"/>
              <a:t>جامعة الملك سعود كلية العلوم الطبية</a:t>
            </a:r>
            <a:endParaRPr lang="en-US" dirty="0"/>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dirty="0"/>
              <a:t>9/4/20XX</a:t>
            </a:r>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dirty="0"/>
              <a:t>Presentation Title</a:t>
            </a:r>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21</a:t>
            </a:fld>
            <a:endParaRPr lang="en-US" dirty="0"/>
          </a:p>
        </p:txBody>
      </p:sp>
      <p:sp>
        <p:nvSpPr>
          <p:cNvPr id="7" name="TextBox 6">
            <a:extLst>
              <a:ext uri="{FF2B5EF4-FFF2-40B4-BE49-F238E27FC236}">
                <a16:creationId xmlns:a16="http://schemas.microsoft.com/office/drawing/2014/main" id="{6D6A7CE8-4762-B8E7-504F-2A8290AC4181}"/>
              </a:ext>
            </a:extLst>
          </p:cNvPr>
          <p:cNvSpPr txBox="1"/>
          <p:nvPr/>
        </p:nvSpPr>
        <p:spPr>
          <a:xfrm>
            <a:off x="1" y="2527336"/>
            <a:ext cx="12008498" cy="369332"/>
          </a:xfrm>
          <a:prstGeom prst="rect">
            <a:avLst/>
          </a:prstGeom>
          <a:noFill/>
        </p:spPr>
        <p:txBody>
          <a:bodyPr wrap="square">
            <a:spAutoFit/>
          </a:bodyPr>
          <a:lstStyle/>
          <a:p>
            <a:pPr algn="r" rtl="1"/>
            <a:r>
              <a:rPr lang="ar-SA" sz="1800" dirty="0">
                <a:effectLst/>
                <a:ea typeface="Times New Roman" panose="02020603050405020304" pitchFamily="18" charset="0"/>
                <a:cs typeface="Arial" panose="020B0604020202020204" pitchFamily="34" charset="0"/>
              </a:rPr>
              <a:t>مشاركة الجمعية بفعاليات نادي التكنولوجيا الطبية الحيوية بكلية العلوم الطبية التطبيقية بجامعة الملك سعود بتاريخ من تاريخ 9/5/2022 وحتى تاريخ 11/5/2022</a:t>
            </a:r>
            <a:endParaRPr lang="en-US" dirty="0"/>
          </a:p>
        </p:txBody>
      </p:sp>
      <p:pic>
        <p:nvPicPr>
          <p:cNvPr id="1026" name="Picture 2">
            <a:extLst>
              <a:ext uri="{FF2B5EF4-FFF2-40B4-BE49-F238E27FC236}">
                <a16:creationId xmlns:a16="http://schemas.microsoft.com/office/drawing/2014/main" id="{82B77500-A2AC-0B60-B54D-A5BF19303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347" y="3398838"/>
            <a:ext cx="548640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50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lstStyle/>
          <a:p>
            <a:pPr algn="r" rtl="1"/>
            <a:r>
              <a:rPr lang="ar-SA" dirty="0"/>
              <a:t>تدريب المدربين للعامة</a:t>
            </a:r>
            <a:endParaRPr lang="en-US" dirty="0"/>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dirty="0"/>
              <a:t>9/4/20XX</a:t>
            </a:r>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dirty="0"/>
              <a:t>Presentation Title</a:t>
            </a:r>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22</a:t>
            </a:fld>
            <a:endParaRPr lang="en-US" dirty="0"/>
          </a:p>
        </p:txBody>
      </p:sp>
      <p:sp>
        <p:nvSpPr>
          <p:cNvPr id="7" name="TextBox 6">
            <a:extLst>
              <a:ext uri="{FF2B5EF4-FFF2-40B4-BE49-F238E27FC236}">
                <a16:creationId xmlns:a16="http://schemas.microsoft.com/office/drawing/2014/main" id="{6D6A7CE8-4762-B8E7-504F-2A8290AC4181}"/>
              </a:ext>
            </a:extLst>
          </p:cNvPr>
          <p:cNvSpPr txBox="1"/>
          <p:nvPr/>
        </p:nvSpPr>
        <p:spPr>
          <a:xfrm>
            <a:off x="1" y="2527336"/>
            <a:ext cx="12008498" cy="646331"/>
          </a:xfrm>
          <a:prstGeom prst="rect">
            <a:avLst/>
          </a:prstGeom>
          <a:noFill/>
        </p:spPr>
        <p:txBody>
          <a:bodyPr wrap="square">
            <a:spAutoFit/>
          </a:bodyPr>
          <a:lstStyle/>
          <a:p>
            <a:pPr algn="r" rtl="1"/>
            <a:r>
              <a:rPr lang="ar-SA" dirty="0"/>
              <a:t>مشاركة عدد من أعضاء الجمعية في دورة تدريب المدربين العامة  ضمن التحضيرات لمعسكر مدربي الهندسة الطبية</a:t>
            </a:r>
          </a:p>
          <a:p>
            <a:pPr algn="r" rtl="1"/>
            <a:r>
              <a:rPr lang="ar-SA" dirty="0"/>
              <a:t>انطلقت بتاريخ 17/7/2022 لمدة خمسة أيام </a:t>
            </a:r>
            <a:endParaRPr lang="en-US" dirty="0"/>
          </a:p>
        </p:txBody>
      </p:sp>
    </p:spTree>
    <p:extLst>
      <p:ext uri="{BB962C8B-B14F-4D97-AF65-F5344CB8AC3E}">
        <p14:creationId xmlns:p14="http://schemas.microsoft.com/office/powerpoint/2010/main" val="272466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normAutofit fontScale="90000"/>
          </a:bodyPr>
          <a:lstStyle/>
          <a:p>
            <a:pPr algn="r" rtl="1"/>
            <a:r>
              <a:rPr lang="ar-SA" dirty="0"/>
              <a:t>#معسكر_مدربي_الهندسة_الطبية</a:t>
            </a:r>
            <a:br>
              <a:rPr lang="ar-SA" dirty="0"/>
            </a:br>
            <a:r>
              <a:rPr lang="en-US" dirty="0"/>
              <a:t>#Biomed_Trainers_Campaign</a:t>
            </a:r>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dirty="0"/>
              <a:t>9/4/20XX</a:t>
            </a:r>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dirty="0"/>
              <a:t>Presentation Title</a:t>
            </a:r>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23</a:t>
            </a:fld>
            <a:endParaRPr lang="en-US" dirty="0"/>
          </a:p>
        </p:txBody>
      </p:sp>
      <p:pic>
        <p:nvPicPr>
          <p:cNvPr id="3" name="Picture 2" descr="Graphical user interface, application&#10;&#10;Description automatically generated">
            <a:extLst>
              <a:ext uri="{FF2B5EF4-FFF2-40B4-BE49-F238E27FC236}">
                <a16:creationId xmlns:a16="http://schemas.microsoft.com/office/drawing/2014/main" id="{71F11EEB-F592-0668-61A5-183657FAE770}"/>
              </a:ext>
            </a:extLst>
          </p:cNvPr>
          <p:cNvPicPr>
            <a:picLocks noChangeAspect="1"/>
          </p:cNvPicPr>
          <p:nvPr/>
        </p:nvPicPr>
        <p:blipFill>
          <a:blip r:embed="rId2"/>
          <a:stretch>
            <a:fillRect/>
          </a:stretch>
        </p:blipFill>
        <p:spPr>
          <a:xfrm>
            <a:off x="1665149" y="0"/>
            <a:ext cx="3402623" cy="6858000"/>
          </a:xfrm>
          <a:prstGeom prst="rect">
            <a:avLst/>
          </a:prstGeom>
        </p:spPr>
      </p:pic>
      <p:pic>
        <p:nvPicPr>
          <p:cNvPr id="5" name="Picture 4" descr="A person wearing a hat&#10;&#10;Description automatically generated with low confidence">
            <a:extLst>
              <a:ext uri="{FF2B5EF4-FFF2-40B4-BE49-F238E27FC236}">
                <a16:creationId xmlns:a16="http://schemas.microsoft.com/office/drawing/2014/main" id="{918C149F-0499-D6A6-5C33-D96DCC624AE3}"/>
              </a:ext>
            </a:extLst>
          </p:cNvPr>
          <p:cNvPicPr>
            <a:picLocks noChangeAspect="1"/>
          </p:cNvPicPr>
          <p:nvPr/>
        </p:nvPicPr>
        <p:blipFill>
          <a:blip r:embed="rId3"/>
          <a:stretch>
            <a:fillRect/>
          </a:stretch>
        </p:blipFill>
        <p:spPr>
          <a:xfrm>
            <a:off x="5095875" y="2237788"/>
            <a:ext cx="7029450" cy="3608990"/>
          </a:xfrm>
          <a:prstGeom prst="rect">
            <a:avLst/>
          </a:prstGeom>
        </p:spPr>
      </p:pic>
    </p:spTree>
    <p:extLst>
      <p:ext uri="{BB962C8B-B14F-4D97-AF65-F5344CB8AC3E}">
        <p14:creationId xmlns:p14="http://schemas.microsoft.com/office/powerpoint/2010/main" val="19627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normAutofit fontScale="90000"/>
          </a:bodyPr>
          <a:lstStyle/>
          <a:p>
            <a:pPr algn="r" rtl="1"/>
            <a:r>
              <a:rPr lang="ar-SA" dirty="0"/>
              <a:t>#معسكر_مدربي_الهندسة_الطبية</a:t>
            </a:r>
            <a:br>
              <a:rPr lang="ar-SA" dirty="0"/>
            </a:br>
            <a:r>
              <a:rPr lang="en-US" dirty="0"/>
              <a:t>#Biomed_Trainers_Campaign</a:t>
            </a:r>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dirty="0"/>
              <a:t>9/4/20XX</a:t>
            </a:r>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dirty="0"/>
              <a:t>Presentation Title</a:t>
            </a:r>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24</a:t>
            </a:fld>
            <a:endParaRPr lang="en-US" dirty="0"/>
          </a:p>
        </p:txBody>
      </p:sp>
      <p:pic>
        <p:nvPicPr>
          <p:cNvPr id="2" name="Picture 1">
            <a:extLst>
              <a:ext uri="{FF2B5EF4-FFF2-40B4-BE49-F238E27FC236}">
                <a16:creationId xmlns:a16="http://schemas.microsoft.com/office/drawing/2014/main" id="{C1DC7644-B37A-F679-BEEF-9C424C23FB00}"/>
              </a:ext>
            </a:extLst>
          </p:cNvPr>
          <p:cNvPicPr>
            <a:picLocks noChangeAspect="1"/>
          </p:cNvPicPr>
          <p:nvPr/>
        </p:nvPicPr>
        <p:blipFill>
          <a:blip r:embed="rId2"/>
          <a:stretch>
            <a:fillRect/>
          </a:stretch>
        </p:blipFill>
        <p:spPr>
          <a:xfrm>
            <a:off x="4180115" y="1960295"/>
            <a:ext cx="4430486" cy="4885957"/>
          </a:xfrm>
          <a:prstGeom prst="rect">
            <a:avLst/>
          </a:prstGeom>
        </p:spPr>
      </p:pic>
    </p:spTree>
    <p:extLst>
      <p:ext uri="{BB962C8B-B14F-4D97-AF65-F5344CB8AC3E}">
        <p14:creationId xmlns:p14="http://schemas.microsoft.com/office/powerpoint/2010/main" val="3333452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lstStyle/>
          <a:p>
            <a:pPr algn="r" rtl="1"/>
            <a:r>
              <a:rPr lang="ar-SA" dirty="0"/>
              <a:t>مبادرة #مكتبة_بايومدز</a:t>
            </a:r>
            <a:endParaRPr lang="en-US" dirty="0"/>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dirty="0"/>
              <a:t>9/4/20XX</a:t>
            </a:r>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dirty="0"/>
              <a:t>Presentation Title</a:t>
            </a:r>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25</a:t>
            </a:fld>
            <a:endParaRPr lang="en-US" dirty="0"/>
          </a:p>
        </p:txBody>
      </p:sp>
      <p:pic>
        <p:nvPicPr>
          <p:cNvPr id="4" name="Picture 3">
            <a:extLst>
              <a:ext uri="{FF2B5EF4-FFF2-40B4-BE49-F238E27FC236}">
                <a16:creationId xmlns:a16="http://schemas.microsoft.com/office/drawing/2014/main" id="{6BD5EEAB-7B81-3BA3-0D1D-7448C80B9D23}"/>
              </a:ext>
            </a:extLst>
          </p:cNvPr>
          <p:cNvPicPr>
            <a:picLocks noChangeAspect="1"/>
          </p:cNvPicPr>
          <p:nvPr/>
        </p:nvPicPr>
        <p:blipFill>
          <a:blip r:embed="rId2"/>
          <a:stretch>
            <a:fillRect/>
          </a:stretch>
        </p:blipFill>
        <p:spPr>
          <a:xfrm>
            <a:off x="1749644" y="21002"/>
            <a:ext cx="4517805" cy="6700474"/>
          </a:xfrm>
          <a:prstGeom prst="rect">
            <a:avLst/>
          </a:prstGeom>
        </p:spPr>
      </p:pic>
      <p:pic>
        <p:nvPicPr>
          <p:cNvPr id="8" name="Picture 7" descr="A sign on the side of a building&#10;&#10;Description automatically generated with medium confidence">
            <a:extLst>
              <a:ext uri="{FF2B5EF4-FFF2-40B4-BE49-F238E27FC236}">
                <a16:creationId xmlns:a16="http://schemas.microsoft.com/office/drawing/2014/main" id="{F6640E11-9F90-93E1-14D6-610C769A4D44}"/>
              </a:ext>
            </a:extLst>
          </p:cNvPr>
          <p:cNvPicPr>
            <a:picLocks noChangeAspect="1"/>
          </p:cNvPicPr>
          <p:nvPr/>
        </p:nvPicPr>
        <p:blipFill>
          <a:blip r:embed="rId3"/>
          <a:stretch>
            <a:fillRect/>
          </a:stretch>
        </p:blipFill>
        <p:spPr>
          <a:xfrm>
            <a:off x="6205210" y="2370201"/>
            <a:ext cx="5536133" cy="2686050"/>
          </a:xfrm>
          <a:prstGeom prst="rect">
            <a:avLst/>
          </a:prstGeom>
        </p:spPr>
      </p:pic>
    </p:spTree>
    <p:extLst>
      <p:ext uri="{BB962C8B-B14F-4D97-AF65-F5344CB8AC3E}">
        <p14:creationId xmlns:p14="http://schemas.microsoft.com/office/powerpoint/2010/main" val="2682416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lstStyle/>
          <a:p>
            <a:pPr algn="r" rtl="1"/>
            <a:r>
              <a:rPr lang="ar-SA" dirty="0"/>
              <a:t>إعداد مقالات إرشادية </a:t>
            </a:r>
            <a:endParaRPr lang="en-US" dirty="0"/>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a:t>9/4/20XX</a:t>
            </a:r>
            <a:endParaRPr lang="en-US" dirty="0"/>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26</a:t>
            </a:fld>
            <a:endParaRPr lang="en-US" dirty="0"/>
          </a:p>
        </p:txBody>
      </p:sp>
      <p:pic>
        <p:nvPicPr>
          <p:cNvPr id="4" name="Picture 3">
            <a:extLst>
              <a:ext uri="{FF2B5EF4-FFF2-40B4-BE49-F238E27FC236}">
                <a16:creationId xmlns:a16="http://schemas.microsoft.com/office/drawing/2014/main" id="{326E53FF-A7C5-9298-4347-A955034AA54F}"/>
              </a:ext>
            </a:extLst>
          </p:cNvPr>
          <p:cNvPicPr>
            <a:picLocks noChangeAspect="1"/>
          </p:cNvPicPr>
          <p:nvPr/>
        </p:nvPicPr>
        <p:blipFill>
          <a:blip r:embed="rId2"/>
          <a:stretch>
            <a:fillRect/>
          </a:stretch>
        </p:blipFill>
        <p:spPr>
          <a:xfrm>
            <a:off x="2066925" y="-31"/>
            <a:ext cx="5371464" cy="6858031"/>
          </a:xfrm>
          <a:prstGeom prst="rect">
            <a:avLst/>
          </a:prstGeom>
        </p:spPr>
      </p:pic>
    </p:spTree>
    <p:extLst>
      <p:ext uri="{BB962C8B-B14F-4D97-AF65-F5344CB8AC3E}">
        <p14:creationId xmlns:p14="http://schemas.microsoft.com/office/powerpoint/2010/main" val="2015536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3A99-BC9D-4DC2-BE1B-9E2C93EDD294}"/>
              </a:ext>
            </a:extLst>
          </p:cNvPr>
          <p:cNvSpPr>
            <a:spLocks noGrp="1"/>
          </p:cNvSpPr>
          <p:nvPr>
            <p:ph type="title"/>
          </p:nvPr>
        </p:nvSpPr>
        <p:spPr/>
        <p:txBody>
          <a:bodyPr/>
          <a:lstStyle/>
          <a:p>
            <a:pPr algn="r" rtl="1"/>
            <a:r>
              <a:rPr lang="ar-SA" dirty="0"/>
              <a:t>3- الاعلام</a:t>
            </a:r>
            <a:endParaRPr lang="en-US" dirty="0"/>
          </a:p>
        </p:txBody>
      </p:sp>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pPr algn="r" rtl="1"/>
            <a:r>
              <a:rPr lang="ar-SA" dirty="0"/>
              <a:t>2- وسائل التواصل</a:t>
            </a:r>
            <a:endParaRPr lang="en-US" dirty="0"/>
          </a:p>
        </p:txBody>
      </p:sp>
    </p:spTree>
    <p:extLst>
      <p:ext uri="{BB962C8B-B14F-4D97-AF65-F5344CB8AC3E}">
        <p14:creationId xmlns:p14="http://schemas.microsoft.com/office/powerpoint/2010/main" val="3031454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lstStyle/>
          <a:p>
            <a:pPr algn="r" rtl="1"/>
            <a:r>
              <a:rPr lang="ar-SA" dirty="0"/>
              <a:t>وسائل التواصل</a:t>
            </a:r>
            <a:endParaRPr lang="en-US" dirty="0"/>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a:t>9/4/20XX</a:t>
            </a:r>
            <a:endParaRPr lang="en-US" dirty="0"/>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28</a:t>
            </a:fld>
            <a:endParaRPr lang="en-US" dirty="0"/>
          </a:p>
        </p:txBody>
      </p:sp>
      <p:sp>
        <p:nvSpPr>
          <p:cNvPr id="7" name="Title 19">
            <a:extLst>
              <a:ext uri="{FF2B5EF4-FFF2-40B4-BE49-F238E27FC236}">
                <a16:creationId xmlns:a16="http://schemas.microsoft.com/office/drawing/2014/main" id="{ED29109A-AF07-4DB2-8321-D829F5733E91}"/>
              </a:ext>
            </a:extLst>
          </p:cNvPr>
          <p:cNvSpPr txBox="1">
            <a:spLocks/>
          </p:cNvSpPr>
          <p:nvPr/>
        </p:nvSpPr>
        <p:spPr>
          <a:xfrm>
            <a:off x="1011936" y="3328830"/>
            <a:ext cx="10168128" cy="117957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rtl="1"/>
            <a:r>
              <a:rPr lang="en-US" sz="14400" dirty="0"/>
              <a:t>Twitter: @MEEMPA_Org_Sa</a:t>
            </a:r>
          </a:p>
          <a:p>
            <a:pPr algn="ctr" rtl="1"/>
            <a:endParaRPr lang="en-US" sz="14400" dirty="0"/>
          </a:p>
          <a:p>
            <a:pPr algn="ctr" rtl="1"/>
            <a:r>
              <a:rPr lang="en-US" sz="14400" dirty="0"/>
              <a:t>Email: </a:t>
            </a:r>
            <a:r>
              <a:rPr lang="en-US" sz="14400" dirty="0">
                <a:hlinkClick r:id="rId2"/>
              </a:rPr>
              <a:t>chairman@meempa.org.sa</a:t>
            </a:r>
            <a:endParaRPr lang="en-US" sz="14400" dirty="0"/>
          </a:p>
          <a:p>
            <a:pPr algn="ctr"/>
            <a:endParaRPr lang="en-US" sz="14400" dirty="0"/>
          </a:p>
          <a:p>
            <a:pPr algn="ctr"/>
            <a:r>
              <a:rPr lang="en-US" sz="14400" dirty="0"/>
              <a:t>Website: </a:t>
            </a:r>
            <a:r>
              <a:rPr lang="en-US" sz="14400" dirty="0">
                <a:hlinkClick r:id="rId3"/>
              </a:rPr>
              <a:t>www.meempa.org.sa</a:t>
            </a:r>
            <a:endParaRPr lang="ar-SA" sz="14400" dirty="0"/>
          </a:p>
          <a:p>
            <a:pPr algn="ctr"/>
            <a:endParaRPr lang="ar-SA" sz="14400" dirty="0"/>
          </a:p>
          <a:p>
            <a:pPr algn="ctr"/>
            <a:r>
              <a:rPr lang="en-US" sz="14400" dirty="0"/>
              <a:t>Mobile: 00966 (0) 553447115</a:t>
            </a:r>
          </a:p>
          <a:p>
            <a:pPr algn="ctr" rtl="1"/>
            <a:endParaRPr lang="en-US" dirty="0"/>
          </a:p>
          <a:p>
            <a:pPr algn="ctr" rtl="1"/>
            <a:endParaRPr lang="en-US" dirty="0"/>
          </a:p>
        </p:txBody>
      </p:sp>
    </p:spTree>
    <p:extLst>
      <p:ext uri="{BB962C8B-B14F-4D97-AF65-F5344CB8AC3E}">
        <p14:creationId xmlns:p14="http://schemas.microsoft.com/office/powerpoint/2010/main" val="4232495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a:xfrm>
            <a:off x="3304125" y="4860253"/>
            <a:ext cx="5583749" cy="1279290"/>
          </a:xfrm>
        </p:spPr>
        <p:txBody>
          <a:bodyPr>
            <a:normAutofit/>
          </a:bodyPr>
          <a:lstStyle/>
          <a:p>
            <a:pPr rtl="1"/>
            <a:r>
              <a:rPr lang="ar-SA" sz="2800" dirty="0"/>
              <a:t>#مالا_نستطيع_صيانته_لن_نستطيع_صناعته</a:t>
            </a:r>
          </a:p>
          <a:p>
            <a:pPr rtl="1"/>
            <a:r>
              <a:rPr lang="ar-SA" dirty="0"/>
              <a:t>#نصون_لنصنع</a:t>
            </a:r>
          </a:p>
        </p:txBody>
      </p:sp>
    </p:spTree>
    <p:extLst>
      <p:ext uri="{BB962C8B-B14F-4D97-AF65-F5344CB8AC3E}">
        <p14:creationId xmlns:p14="http://schemas.microsoft.com/office/powerpoint/2010/main" val="261562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7E61DA48-94AC-4339-821C-A714311115F2}"/>
              </a:ext>
            </a:extLst>
          </p:cNvPr>
          <p:cNvSpPr>
            <a:spLocks noGrp="1"/>
          </p:cNvSpPr>
          <p:nvPr>
            <p:ph type="body" sz="quarter" idx="3"/>
          </p:nvPr>
        </p:nvSpPr>
        <p:spPr/>
        <p:txBody>
          <a:bodyPr/>
          <a:lstStyle/>
          <a:p>
            <a:endParaRPr lang="en-US"/>
          </a:p>
        </p:txBody>
      </p:sp>
      <p:sp>
        <p:nvSpPr>
          <p:cNvPr id="19" name="Text Placeholder 18">
            <a:extLst>
              <a:ext uri="{FF2B5EF4-FFF2-40B4-BE49-F238E27FC236}">
                <a16:creationId xmlns:a16="http://schemas.microsoft.com/office/drawing/2014/main" id="{5DBB0D9B-1CE0-43B9-8B14-00A304BE4E6A}"/>
              </a:ext>
            </a:extLst>
          </p:cNvPr>
          <p:cNvSpPr>
            <a:spLocks noGrp="1"/>
          </p:cNvSpPr>
          <p:nvPr>
            <p:ph type="body" sz="quarter" idx="13"/>
          </p:nvPr>
        </p:nvSpPr>
        <p:spPr/>
        <p:txBody>
          <a:bodyPr/>
          <a:lstStyle/>
          <a:p>
            <a:endParaRPr lang="en-US"/>
          </a:p>
        </p:txBody>
      </p:sp>
      <p:sp>
        <p:nvSpPr>
          <p:cNvPr id="23" name="Content Placeholder 22">
            <a:extLst>
              <a:ext uri="{FF2B5EF4-FFF2-40B4-BE49-F238E27FC236}">
                <a16:creationId xmlns:a16="http://schemas.microsoft.com/office/drawing/2014/main" id="{842F2902-AACC-4E6E-A646-9D77AD6B0049}"/>
              </a:ext>
            </a:extLst>
          </p:cNvPr>
          <p:cNvSpPr>
            <a:spLocks noGrp="1"/>
          </p:cNvSpPr>
          <p:nvPr>
            <p:ph sz="quarter" idx="4"/>
          </p:nvPr>
        </p:nvSpPr>
        <p:spPr/>
        <p:txBody>
          <a:bodyPr/>
          <a:lstStyle/>
          <a:p>
            <a:endParaRPr lang="en-US"/>
          </a:p>
        </p:txBody>
      </p:sp>
      <p:sp>
        <p:nvSpPr>
          <p:cNvPr id="25" name="Content Placeholder 24">
            <a:extLst>
              <a:ext uri="{FF2B5EF4-FFF2-40B4-BE49-F238E27FC236}">
                <a16:creationId xmlns:a16="http://schemas.microsoft.com/office/drawing/2014/main" id="{3217810C-28F8-4DD2-82B7-06402C37B6B6}"/>
              </a:ext>
            </a:extLst>
          </p:cNvPr>
          <p:cNvSpPr>
            <a:spLocks noGrp="1"/>
          </p:cNvSpPr>
          <p:nvPr>
            <p:ph sz="quarter" idx="14"/>
          </p:nvPr>
        </p:nvSpPr>
        <p:spPr/>
        <p:txBody>
          <a:bodyPr/>
          <a:lstStyle/>
          <a:p>
            <a:endParaRPr lang="en-US"/>
          </a:p>
        </p:txBody>
      </p:sp>
      <p:pic>
        <p:nvPicPr>
          <p:cNvPr id="29" name="Picture 28">
            <a:extLst>
              <a:ext uri="{FF2B5EF4-FFF2-40B4-BE49-F238E27FC236}">
                <a16:creationId xmlns:a16="http://schemas.microsoft.com/office/drawing/2014/main" id="{6B0F30AD-391F-4F91-A2D5-C175225819A0}"/>
              </a:ext>
            </a:extLst>
          </p:cNvPr>
          <p:cNvPicPr>
            <a:picLocks noChangeAspect="1"/>
          </p:cNvPicPr>
          <p:nvPr/>
        </p:nvPicPr>
        <p:blipFill rotWithShape="1">
          <a:blip r:embed="rId2"/>
          <a:srcRect t="1555"/>
          <a:stretch/>
        </p:blipFill>
        <p:spPr>
          <a:xfrm>
            <a:off x="2357569" y="0"/>
            <a:ext cx="9810471" cy="6835806"/>
          </a:xfrm>
          <a:prstGeom prst="rect">
            <a:avLst/>
          </a:prstGeom>
        </p:spPr>
      </p:pic>
    </p:spTree>
    <p:extLst>
      <p:ext uri="{BB962C8B-B14F-4D97-AF65-F5344CB8AC3E}">
        <p14:creationId xmlns:p14="http://schemas.microsoft.com/office/powerpoint/2010/main" val="355951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3A99-BC9D-4DC2-BE1B-9E2C93EDD294}"/>
              </a:ext>
            </a:extLst>
          </p:cNvPr>
          <p:cNvSpPr>
            <a:spLocks noGrp="1"/>
          </p:cNvSpPr>
          <p:nvPr>
            <p:ph type="title"/>
          </p:nvPr>
        </p:nvSpPr>
        <p:spPr/>
        <p:txBody>
          <a:bodyPr/>
          <a:lstStyle/>
          <a:p>
            <a:pPr algn="r" rtl="1"/>
            <a:r>
              <a:rPr lang="ar-SA" dirty="0"/>
              <a:t>1- </a:t>
            </a:r>
            <a:r>
              <a:rPr lang="ar-SA" sz="5400" dirty="0"/>
              <a:t>التأسيس</a:t>
            </a:r>
            <a:endParaRPr lang="en-US" dirty="0"/>
          </a:p>
        </p:txBody>
      </p:sp>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pPr algn="ctr" rtl="1"/>
            <a:r>
              <a:rPr lang="en-US" dirty="0"/>
              <a:t>2</a:t>
            </a:r>
            <a:r>
              <a:rPr lang="ar-SA" dirty="0"/>
              <a:t>- لمحة عن التأسيس</a:t>
            </a:r>
            <a:endParaRPr lang="en-US" dirty="0"/>
          </a:p>
        </p:txBody>
      </p:sp>
    </p:spTree>
    <p:extLst>
      <p:ext uri="{BB962C8B-B14F-4D97-AF65-F5344CB8AC3E}">
        <p14:creationId xmlns:p14="http://schemas.microsoft.com/office/powerpoint/2010/main" val="424398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886-AA43-422E-B193-F1F3DF7D8A4D}"/>
              </a:ext>
            </a:extLst>
          </p:cNvPr>
          <p:cNvSpPr>
            <a:spLocks noGrp="1"/>
          </p:cNvSpPr>
          <p:nvPr>
            <p:ph type="title"/>
          </p:nvPr>
        </p:nvSpPr>
        <p:spPr/>
        <p:txBody>
          <a:bodyPr/>
          <a:lstStyle/>
          <a:p>
            <a:pPr algn="r" rtl="1"/>
            <a:r>
              <a:rPr lang="ar-SA" dirty="0"/>
              <a:t>رحلة التأسيس</a:t>
            </a:r>
            <a:endParaRPr lang="en-US" dirty="0"/>
          </a:p>
        </p:txBody>
      </p:sp>
      <p:graphicFrame>
        <p:nvGraphicFramePr>
          <p:cNvPr id="4" name="Content Placeholder 3" descr="timeline">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10649400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3">
            <a:extLst>
              <a:ext uri="{FF2B5EF4-FFF2-40B4-BE49-F238E27FC236}">
                <a16:creationId xmlns:a16="http://schemas.microsoft.com/office/drawing/2014/main" id="{8E6EC47B-0875-49A4-8F1B-8B4B13F9806D}"/>
              </a:ext>
            </a:extLst>
          </p:cNvPr>
          <p:cNvSpPr>
            <a:spLocks noGrp="1"/>
          </p:cNvSpPr>
          <p:nvPr>
            <p:ph type="dt" sz="half" idx="10"/>
          </p:nvPr>
        </p:nvSpPr>
        <p:spPr>
          <a:xfrm>
            <a:off x="908304" y="6356350"/>
            <a:ext cx="2743200" cy="365125"/>
          </a:xfrm>
        </p:spPr>
        <p:txBody>
          <a:bodyPr/>
          <a:lstStyle/>
          <a:p>
            <a:r>
              <a:rPr lang="en-US" dirty="0"/>
              <a:t>9/4/20XX</a:t>
            </a:r>
          </a:p>
        </p:txBody>
      </p:sp>
      <p:sp>
        <p:nvSpPr>
          <p:cNvPr id="9" name="Footer Placeholder 4">
            <a:extLst>
              <a:ext uri="{FF2B5EF4-FFF2-40B4-BE49-F238E27FC236}">
                <a16:creationId xmlns:a16="http://schemas.microsoft.com/office/drawing/2014/main" id="{79D51A1C-737E-43FC-8D3B-86E4D3CCA64F}"/>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10" name="Slide Number Placeholder 5">
            <a:extLst>
              <a:ext uri="{FF2B5EF4-FFF2-40B4-BE49-F238E27FC236}">
                <a16:creationId xmlns:a16="http://schemas.microsoft.com/office/drawing/2014/main" id="{4BD4F9CE-26BB-4441-99A7-B6599E9CF488}"/>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5</a:t>
            </a:fld>
            <a:endParaRPr lang="en-US" dirty="0"/>
          </a:p>
        </p:txBody>
      </p:sp>
    </p:spTree>
    <p:extLst>
      <p:ext uri="{BB962C8B-B14F-4D97-AF65-F5344CB8AC3E}">
        <p14:creationId xmlns:p14="http://schemas.microsoft.com/office/powerpoint/2010/main" val="262463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B919-4F65-4B5E-ADF3-272AD780E102}"/>
              </a:ext>
            </a:extLst>
          </p:cNvPr>
          <p:cNvSpPr>
            <a:spLocks noGrp="1"/>
          </p:cNvSpPr>
          <p:nvPr>
            <p:ph type="title"/>
          </p:nvPr>
        </p:nvSpPr>
        <p:spPr/>
        <p:txBody>
          <a:bodyPr/>
          <a:lstStyle/>
          <a:p>
            <a:pPr rtl="1"/>
            <a:r>
              <a:rPr lang="ar-SA" sz="4800" dirty="0"/>
              <a:t>مالا نستطيع صيانته لن نستطيع صناعته</a:t>
            </a:r>
            <a:endParaRPr lang="en-US" dirty="0"/>
          </a:p>
        </p:txBody>
      </p:sp>
      <p:sp>
        <p:nvSpPr>
          <p:cNvPr id="3" name="Text Placeholder 2">
            <a:extLst>
              <a:ext uri="{FF2B5EF4-FFF2-40B4-BE49-F238E27FC236}">
                <a16:creationId xmlns:a16="http://schemas.microsoft.com/office/drawing/2014/main" id="{3FF48DDF-62CA-455C-A7CB-AB86D3378A86}"/>
              </a:ext>
            </a:extLst>
          </p:cNvPr>
          <p:cNvSpPr>
            <a:spLocks noGrp="1"/>
          </p:cNvSpPr>
          <p:nvPr>
            <p:ph type="body" idx="1"/>
          </p:nvPr>
        </p:nvSpPr>
        <p:spPr>
          <a:xfrm>
            <a:off x="841248" y="5102352"/>
            <a:ext cx="10607040" cy="585216"/>
          </a:xfrm>
        </p:spPr>
        <p:txBody>
          <a:bodyPr/>
          <a:lstStyle/>
          <a:p>
            <a:pPr algn="ctr" rtl="1"/>
            <a:r>
              <a:rPr lang="ar-SA" sz="2000" b="1" dirty="0"/>
              <a:t>منطلق الجمعية</a:t>
            </a:r>
            <a:endParaRPr lang="en-US" sz="2000" b="1" dirty="0"/>
          </a:p>
        </p:txBody>
      </p:sp>
      <p:sp>
        <p:nvSpPr>
          <p:cNvPr id="4" name="Date Placeholder 3">
            <a:extLst>
              <a:ext uri="{FF2B5EF4-FFF2-40B4-BE49-F238E27FC236}">
                <a16:creationId xmlns:a16="http://schemas.microsoft.com/office/drawing/2014/main" id="{3EBA106A-D567-46FE-88DF-BA724D83BE90}"/>
              </a:ext>
            </a:extLst>
          </p:cNvPr>
          <p:cNvSpPr>
            <a:spLocks noGrp="1"/>
          </p:cNvSpPr>
          <p:nvPr>
            <p:ph type="dt" sz="half" idx="10"/>
          </p:nvPr>
        </p:nvSpPr>
        <p:spPr/>
        <p:txBody>
          <a:bodyPr/>
          <a:lstStyle/>
          <a:p>
            <a:r>
              <a:rPr lang="en-US" dirty="0"/>
              <a:t>9/4/20XX</a:t>
            </a:r>
          </a:p>
        </p:txBody>
      </p:sp>
      <p:sp>
        <p:nvSpPr>
          <p:cNvPr id="5" name="Footer Placeholder 4">
            <a:extLst>
              <a:ext uri="{FF2B5EF4-FFF2-40B4-BE49-F238E27FC236}">
                <a16:creationId xmlns:a16="http://schemas.microsoft.com/office/drawing/2014/main" id="{83B6A6F4-FC75-45A7-B6F8-488E7FD18F96}"/>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01FBF44-1F57-4664-8847-9214C41B42E9}"/>
              </a:ext>
            </a:extLst>
          </p:cNvPr>
          <p:cNvSpPr>
            <a:spLocks noGrp="1"/>
          </p:cNvSpPr>
          <p:nvPr>
            <p:ph type="sldNum" sz="quarter" idx="12"/>
          </p:nvPr>
        </p:nvSpPr>
        <p:spPr/>
        <p:txBody>
          <a:bodyPr/>
          <a:lstStyle/>
          <a:p>
            <a:fld id="{A65A5C87-DF58-40C8-B092-1DE63DB4547E}" type="slidenum">
              <a:rPr lang="en-US" smtClean="0"/>
              <a:t>6</a:t>
            </a:fld>
            <a:endParaRPr lang="en-US" dirty="0"/>
          </a:p>
        </p:txBody>
      </p:sp>
    </p:spTree>
    <p:extLst>
      <p:ext uri="{BB962C8B-B14F-4D97-AF65-F5344CB8AC3E}">
        <p14:creationId xmlns:p14="http://schemas.microsoft.com/office/powerpoint/2010/main" val="151881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3A99-BC9D-4DC2-BE1B-9E2C93EDD294}"/>
              </a:ext>
            </a:extLst>
          </p:cNvPr>
          <p:cNvSpPr>
            <a:spLocks noGrp="1"/>
          </p:cNvSpPr>
          <p:nvPr>
            <p:ph type="title"/>
          </p:nvPr>
        </p:nvSpPr>
        <p:spPr/>
        <p:txBody>
          <a:bodyPr/>
          <a:lstStyle/>
          <a:p>
            <a:pPr algn="r" rtl="1"/>
            <a:r>
              <a:rPr lang="ar-SA" dirty="0"/>
              <a:t>1- </a:t>
            </a:r>
            <a:r>
              <a:rPr lang="ar-SA" sz="5400" dirty="0"/>
              <a:t>التأسيس</a:t>
            </a:r>
            <a:endParaRPr lang="en-US" dirty="0"/>
          </a:p>
        </p:txBody>
      </p:sp>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pPr algn="ctr" rtl="1"/>
            <a:r>
              <a:rPr lang="en-US" dirty="0"/>
              <a:t>3</a:t>
            </a:r>
            <a:r>
              <a:rPr lang="ar-SA" dirty="0"/>
              <a:t>- الأعضاء</a:t>
            </a:r>
            <a:endParaRPr lang="en-US" dirty="0"/>
          </a:p>
        </p:txBody>
      </p:sp>
    </p:spTree>
    <p:extLst>
      <p:ext uri="{BB962C8B-B14F-4D97-AF65-F5344CB8AC3E}">
        <p14:creationId xmlns:p14="http://schemas.microsoft.com/office/powerpoint/2010/main" val="399068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pPr algn="r" rtl="1"/>
            <a:r>
              <a:rPr lang="ar-SA" dirty="0"/>
              <a:t>15 عضوا هم نخبة في المجالات التالية:</a:t>
            </a:r>
            <a:endParaRPr lang="en-US" dirty="0"/>
          </a:p>
        </p:txBody>
      </p:sp>
      <p:sp>
        <p:nvSpPr>
          <p:cNvPr id="14" name="Text Placeholder 13">
            <a:extLst>
              <a:ext uri="{FF2B5EF4-FFF2-40B4-BE49-F238E27FC236}">
                <a16:creationId xmlns:a16="http://schemas.microsoft.com/office/drawing/2014/main" id="{D7F57BF9-5B99-4D8E-9855-18C6FD7BB0EE}"/>
              </a:ext>
            </a:extLst>
          </p:cNvPr>
          <p:cNvSpPr>
            <a:spLocks noGrp="1"/>
          </p:cNvSpPr>
          <p:nvPr>
            <p:ph type="body" sz="quarter" idx="1"/>
          </p:nvPr>
        </p:nvSpPr>
        <p:spPr>
          <a:xfrm>
            <a:off x="1115568" y="2578887"/>
            <a:ext cx="4937760" cy="420210"/>
          </a:xfrm>
        </p:spPr>
        <p:txBody>
          <a:bodyPr>
            <a:normAutofit/>
          </a:bodyPr>
          <a:lstStyle/>
          <a:p>
            <a:pPr lvl="1" algn="r" rtl="1">
              <a:spcBef>
                <a:spcPts val="1000"/>
              </a:spcBef>
            </a:pPr>
            <a:r>
              <a:rPr lang="en-US" sz="1700" dirty="0"/>
              <a:t>5</a:t>
            </a:r>
            <a:r>
              <a:rPr lang="ar-SA" sz="1700" dirty="0"/>
              <a:t>- منافسات ومشتريات الأجهزة والمستلزمات الطبية.</a:t>
            </a:r>
          </a:p>
        </p:txBody>
      </p:sp>
      <p:sp>
        <p:nvSpPr>
          <p:cNvPr id="15" name="Text Placeholder 14">
            <a:extLst>
              <a:ext uri="{FF2B5EF4-FFF2-40B4-BE49-F238E27FC236}">
                <a16:creationId xmlns:a16="http://schemas.microsoft.com/office/drawing/2014/main" id="{8891D156-FB7C-4C78-B73A-E34105B8EEC6}"/>
              </a:ext>
            </a:extLst>
          </p:cNvPr>
          <p:cNvSpPr>
            <a:spLocks noGrp="1"/>
          </p:cNvSpPr>
          <p:nvPr>
            <p:ph type="body" idx="3"/>
          </p:nvPr>
        </p:nvSpPr>
        <p:spPr>
          <a:xfrm>
            <a:off x="6345936" y="2696546"/>
            <a:ext cx="4937760" cy="823912"/>
          </a:xfrm>
        </p:spPr>
        <p:txBody>
          <a:bodyPr>
            <a:noAutofit/>
          </a:bodyPr>
          <a:lstStyle/>
          <a:p>
            <a:pPr lvl="1" algn="r" rtl="1">
              <a:spcBef>
                <a:spcPts val="1000"/>
              </a:spcBef>
            </a:pPr>
            <a:r>
              <a:rPr lang="ar-SA" sz="1700" dirty="0"/>
              <a:t>1- اللوائح والمواصفات الأجهزة والمستلزمات الطبية مثل لوائح هيئة الغذاء والدواء</a:t>
            </a:r>
            <a:r>
              <a:rPr lang="en-US" sz="1700" dirty="0"/>
              <a:t> </a:t>
            </a:r>
            <a:r>
              <a:rPr lang="ar-SA" sz="1700" dirty="0"/>
              <a:t>السعودية و </a:t>
            </a:r>
            <a:r>
              <a:rPr lang="en-US" sz="1700" dirty="0"/>
              <a:t>USFDA </a:t>
            </a:r>
            <a:r>
              <a:rPr lang="ar-SA" sz="1700" dirty="0"/>
              <a:t> و</a:t>
            </a:r>
            <a:r>
              <a:rPr lang="de-DE" sz="1700" dirty="0"/>
              <a:t>   </a:t>
            </a:r>
            <a:r>
              <a:rPr lang="en-US" sz="1700" dirty="0"/>
              <a:t>European Union</a:t>
            </a:r>
            <a:endParaRPr lang="ar-SA" sz="1700" dirty="0"/>
          </a:p>
        </p:txBody>
      </p:sp>
      <p:sp>
        <p:nvSpPr>
          <p:cNvPr id="10" name="Date Placeholder 3">
            <a:extLst>
              <a:ext uri="{FF2B5EF4-FFF2-40B4-BE49-F238E27FC236}">
                <a16:creationId xmlns:a16="http://schemas.microsoft.com/office/drawing/2014/main" id="{53FFB02E-B0DF-47F6-8583-0286ECFE1405}"/>
              </a:ext>
            </a:extLst>
          </p:cNvPr>
          <p:cNvSpPr>
            <a:spLocks noGrp="1"/>
          </p:cNvSpPr>
          <p:nvPr>
            <p:ph type="dt" sz="half" idx="10"/>
          </p:nvPr>
        </p:nvSpPr>
        <p:spPr/>
        <p:txBody>
          <a:bodyPr/>
          <a:lstStyle/>
          <a:p>
            <a:r>
              <a:rPr lang="en-US" dirty="0"/>
              <a:t>9/4/20XX</a:t>
            </a:r>
          </a:p>
        </p:txBody>
      </p:sp>
      <p:sp>
        <p:nvSpPr>
          <p:cNvPr id="11" name="Footer Placeholder 4">
            <a:extLst>
              <a:ext uri="{FF2B5EF4-FFF2-40B4-BE49-F238E27FC236}">
                <a16:creationId xmlns:a16="http://schemas.microsoft.com/office/drawing/2014/main" id="{6A803AF1-C09B-4905-8AEE-15B680F6E7AE}"/>
              </a:ext>
            </a:extLst>
          </p:cNvPr>
          <p:cNvSpPr>
            <a:spLocks noGrp="1"/>
          </p:cNvSpPr>
          <p:nvPr>
            <p:ph type="ftr" sz="quarter" idx="11"/>
          </p:nvPr>
        </p:nvSpPr>
        <p:spPr/>
        <p:txBody>
          <a:bodyPr/>
          <a:lstStyle/>
          <a:p>
            <a:r>
              <a:rPr lang="en-US" sz="1700" dirty="0"/>
              <a:t>Presentation Title</a:t>
            </a:r>
          </a:p>
        </p:txBody>
      </p:sp>
      <p:sp>
        <p:nvSpPr>
          <p:cNvPr id="16" name="Slide Number Placeholder 5">
            <a:extLst>
              <a:ext uri="{FF2B5EF4-FFF2-40B4-BE49-F238E27FC236}">
                <a16:creationId xmlns:a16="http://schemas.microsoft.com/office/drawing/2014/main" id="{1A06BCBE-7F1D-4794-A964-0B03C6178B08}"/>
              </a:ext>
            </a:extLst>
          </p:cNvPr>
          <p:cNvSpPr>
            <a:spLocks noGrp="1"/>
          </p:cNvSpPr>
          <p:nvPr>
            <p:ph type="sldNum" sz="quarter" idx="12"/>
          </p:nvPr>
        </p:nvSpPr>
        <p:spPr/>
        <p:txBody>
          <a:bodyPr/>
          <a:lstStyle/>
          <a:p>
            <a:fld id="{A65A5C87-DF58-40C8-B092-1DE63DB4547E}" type="slidenum">
              <a:rPr lang="en-US" sz="1700" smtClean="0"/>
              <a:pPr/>
              <a:t>8</a:t>
            </a:fld>
            <a:endParaRPr lang="en-US" sz="1700" dirty="0"/>
          </a:p>
        </p:txBody>
      </p:sp>
      <p:sp>
        <p:nvSpPr>
          <p:cNvPr id="17" name="Text Placeholder 14">
            <a:extLst>
              <a:ext uri="{FF2B5EF4-FFF2-40B4-BE49-F238E27FC236}">
                <a16:creationId xmlns:a16="http://schemas.microsoft.com/office/drawing/2014/main" id="{10F4ECAF-95E1-40D4-9F0C-7460CA5920F2}"/>
              </a:ext>
            </a:extLst>
          </p:cNvPr>
          <p:cNvSpPr txBox="1">
            <a:spLocks/>
          </p:cNvSpPr>
          <p:nvPr/>
        </p:nvSpPr>
        <p:spPr>
          <a:xfrm>
            <a:off x="6345936" y="3269012"/>
            <a:ext cx="493776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1" algn="r" rtl="1">
              <a:spcBef>
                <a:spcPts val="1000"/>
              </a:spcBef>
            </a:pPr>
            <a:r>
              <a:rPr lang="ar-SA" sz="1700" dirty="0"/>
              <a:t>2- إدارة مشاريع تصنيع وتصميم وجودة الأجهزة والمستلزمات الطبية</a:t>
            </a:r>
            <a:r>
              <a:rPr lang="en-US" sz="1700" dirty="0"/>
              <a:t> </a:t>
            </a:r>
            <a:r>
              <a:rPr lang="ar-SA" sz="1700" dirty="0"/>
              <a:t>بحسب متطلبات محلية ودولية.</a:t>
            </a:r>
          </a:p>
        </p:txBody>
      </p:sp>
      <p:sp>
        <p:nvSpPr>
          <p:cNvPr id="18" name="Text Placeholder 13">
            <a:extLst>
              <a:ext uri="{FF2B5EF4-FFF2-40B4-BE49-F238E27FC236}">
                <a16:creationId xmlns:a16="http://schemas.microsoft.com/office/drawing/2014/main" id="{14D7AF8C-DCCB-4450-AECB-4DD8CF544459}"/>
              </a:ext>
            </a:extLst>
          </p:cNvPr>
          <p:cNvSpPr txBox="1">
            <a:spLocks/>
          </p:cNvSpPr>
          <p:nvPr/>
        </p:nvSpPr>
        <p:spPr>
          <a:xfrm>
            <a:off x="1111585" y="2978887"/>
            <a:ext cx="493776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1" algn="r" rtl="1">
              <a:spcBef>
                <a:spcPts val="1000"/>
              </a:spcBef>
            </a:pPr>
            <a:r>
              <a:rPr lang="en-US" sz="1700" dirty="0"/>
              <a:t>7</a:t>
            </a:r>
            <a:r>
              <a:rPr lang="ar-SA" sz="1700" dirty="0"/>
              <a:t>- ادارة شؤون المنشآت الصغيرة والمتوسطة الصحية ووكالات الأجهزة والمستلزمات الطبية. </a:t>
            </a:r>
          </a:p>
        </p:txBody>
      </p:sp>
      <p:sp>
        <p:nvSpPr>
          <p:cNvPr id="19" name="Text Placeholder 13">
            <a:extLst>
              <a:ext uri="{FF2B5EF4-FFF2-40B4-BE49-F238E27FC236}">
                <a16:creationId xmlns:a16="http://schemas.microsoft.com/office/drawing/2014/main" id="{922278FF-3878-4671-A6DC-3537BBE4F749}"/>
              </a:ext>
            </a:extLst>
          </p:cNvPr>
          <p:cNvSpPr txBox="1">
            <a:spLocks/>
          </p:cNvSpPr>
          <p:nvPr/>
        </p:nvSpPr>
        <p:spPr>
          <a:xfrm>
            <a:off x="1074138" y="4132483"/>
            <a:ext cx="493776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1" algn="r" rtl="1">
              <a:spcBef>
                <a:spcPts val="1000"/>
              </a:spcBef>
            </a:pPr>
            <a:r>
              <a:rPr lang="en-US" sz="1700" dirty="0"/>
              <a:t>10</a:t>
            </a:r>
            <a:r>
              <a:rPr lang="ar-SA" sz="1700" dirty="0"/>
              <a:t>- ادارة المشاريع والمحافظ (</a:t>
            </a:r>
            <a:r>
              <a:rPr lang="de-DE" sz="1700" dirty="0"/>
              <a:t>Project and Portfolio Management</a:t>
            </a:r>
            <a:r>
              <a:rPr lang="ar-SA" sz="1700" dirty="0"/>
              <a:t>)</a:t>
            </a:r>
          </a:p>
        </p:txBody>
      </p:sp>
      <p:sp>
        <p:nvSpPr>
          <p:cNvPr id="20" name="Text Placeholder 13">
            <a:extLst>
              <a:ext uri="{FF2B5EF4-FFF2-40B4-BE49-F238E27FC236}">
                <a16:creationId xmlns:a16="http://schemas.microsoft.com/office/drawing/2014/main" id="{FC29D100-B2D5-41B5-845A-E966E1D28305}"/>
              </a:ext>
            </a:extLst>
          </p:cNvPr>
          <p:cNvSpPr txBox="1">
            <a:spLocks/>
          </p:cNvSpPr>
          <p:nvPr/>
        </p:nvSpPr>
        <p:spPr>
          <a:xfrm>
            <a:off x="1096906" y="3271749"/>
            <a:ext cx="493776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1" algn="r" rtl="1">
              <a:spcBef>
                <a:spcPts val="1000"/>
              </a:spcBef>
            </a:pPr>
            <a:r>
              <a:rPr lang="en-US" sz="1700" dirty="0"/>
              <a:t>8</a:t>
            </a:r>
            <a:r>
              <a:rPr lang="ar-SA" sz="1700" dirty="0"/>
              <a:t>- الادارة الصحية</a:t>
            </a:r>
          </a:p>
        </p:txBody>
      </p:sp>
      <p:sp>
        <p:nvSpPr>
          <p:cNvPr id="21" name="Text Placeholder 13">
            <a:extLst>
              <a:ext uri="{FF2B5EF4-FFF2-40B4-BE49-F238E27FC236}">
                <a16:creationId xmlns:a16="http://schemas.microsoft.com/office/drawing/2014/main" id="{B2B72B92-79EB-49A4-8653-854712299F56}"/>
              </a:ext>
            </a:extLst>
          </p:cNvPr>
          <p:cNvSpPr txBox="1">
            <a:spLocks/>
          </p:cNvSpPr>
          <p:nvPr/>
        </p:nvSpPr>
        <p:spPr>
          <a:xfrm>
            <a:off x="1096783" y="4434692"/>
            <a:ext cx="493776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1" algn="r" rtl="1">
              <a:spcBef>
                <a:spcPts val="1000"/>
              </a:spcBef>
            </a:pPr>
            <a:r>
              <a:rPr lang="en-US" sz="1700" dirty="0"/>
              <a:t>11</a:t>
            </a:r>
            <a:r>
              <a:rPr lang="ar-SA" sz="1700" dirty="0"/>
              <a:t>- السلامة والصحة المهنية </a:t>
            </a:r>
          </a:p>
        </p:txBody>
      </p:sp>
      <p:sp>
        <p:nvSpPr>
          <p:cNvPr id="22" name="Text Placeholder 13">
            <a:extLst>
              <a:ext uri="{FF2B5EF4-FFF2-40B4-BE49-F238E27FC236}">
                <a16:creationId xmlns:a16="http://schemas.microsoft.com/office/drawing/2014/main" id="{EBE88209-1F69-491D-8173-602361635BBF}"/>
              </a:ext>
            </a:extLst>
          </p:cNvPr>
          <p:cNvSpPr txBox="1">
            <a:spLocks/>
          </p:cNvSpPr>
          <p:nvPr/>
        </p:nvSpPr>
        <p:spPr>
          <a:xfrm>
            <a:off x="1083592" y="3578752"/>
            <a:ext cx="493776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1" algn="r" rtl="1">
              <a:spcBef>
                <a:spcPts val="1000"/>
              </a:spcBef>
            </a:pPr>
            <a:r>
              <a:rPr lang="en-US" sz="1700" dirty="0"/>
              <a:t>9</a:t>
            </a:r>
            <a:r>
              <a:rPr lang="ar-SA" sz="1700" dirty="0"/>
              <a:t>- ادارة الأعمال</a:t>
            </a:r>
          </a:p>
        </p:txBody>
      </p:sp>
      <p:sp>
        <p:nvSpPr>
          <p:cNvPr id="23" name="Text Placeholder 13">
            <a:extLst>
              <a:ext uri="{FF2B5EF4-FFF2-40B4-BE49-F238E27FC236}">
                <a16:creationId xmlns:a16="http://schemas.microsoft.com/office/drawing/2014/main" id="{A4A8AE1F-8407-63D1-4578-DF2D62A38505}"/>
              </a:ext>
            </a:extLst>
          </p:cNvPr>
          <p:cNvSpPr txBox="1">
            <a:spLocks/>
          </p:cNvSpPr>
          <p:nvPr/>
        </p:nvSpPr>
        <p:spPr>
          <a:xfrm>
            <a:off x="1115568" y="2766571"/>
            <a:ext cx="4937760" cy="492001"/>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1" algn="r" rtl="1">
              <a:spcBef>
                <a:spcPts val="1000"/>
              </a:spcBef>
            </a:pPr>
            <a:r>
              <a:rPr lang="en-US" sz="1700" dirty="0"/>
              <a:t>6</a:t>
            </a:r>
            <a:r>
              <a:rPr lang="ar-SA" sz="1700" dirty="0"/>
              <a:t>- منافسات ومشتريات صيانة المعدات الطبية. </a:t>
            </a:r>
          </a:p>
        </p:txBody>
      </p:sp>
      <p:sp>
        <p:nvSpPr>
          <p:cNvPr id="24" name="Text Placeholder 14">
            <a:extLst>
              <a:ext uri="{FF2B5EF4-FFF2-40B4-BE49-F238E27FC236}">
                <a16:creationId xmlns:a16="http://schemas.microsoft.com/office/drawing/2014/main" id="{D6DD2FD5-5710-7301-D000-8E235E25C78F}"/>
              </a:ext>
            </a:extLst>
          </p:cNvPr>
          <p:cNvSpPr txBox="1">
            <a:spLocks/>
          </p:cNvSpPr>
          <p:nvPr/>
        </p:nvSpPr>
        <p:spPr>
          <a:xfrm>
            <a:off x="6345936" y="3546348"/>
            <a:ext cx="493776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1" algn="r" rtl="1">
              <a:spcBef>
                <a:spcPts val="1000"/>
              </a:spcBef>
            </a:pPr>
            <a:r>
              <a:rPr lang="ar-SA" sz="1700" dirty="0"/>
              <a:t>3- ادارة صيانة المعدات الطبية.</a:t>
            </a:r>
          </a:p>
        </p:txBody>
      </p:sp>
      <p:sp>
        <p:nvSpPr>
          <p:cNvPr id="25" name="Text Placeholder 14">
            <a:extLst>
              <a:ext uri="{FF2B5EF4-FFF2-40B4-BE49-F238E27FC236}">
                <a16:creationId xmlns:a16="http://schemas.microsoft.com/office/drawing/2014/main" id="{BE630152-814E-3D8A-B65C-68ACC2F3C50F}"/>
              </a:ext>
            </a:extLst>
          </p:cNvPr>
          <p:cNvSpPr txBox="1">
            <a:spLocks/>
          </p:cNvSpPr>
          <p:nvPr/>
        </p:nvSpPr>
        <p:spPr>
          <a:xfrm>
            <a:off x="6345936" y="4119155"/>
            <a:ext cx="4937760" cy="823912"/>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1" algn="r" rtl="1">
              <a:spcBef>
                <a:spcPts val="1000"/>
              </a:spcBef>
            </a:pPr>
            <a:r>
              <a:rPr lang="ar-SA" sz="1700" dirty="0"/>
              <a:t>4- توطين الصناعات والمعرفة ورفع المحتوى المحلي في الأجهزة  والمستلزمات الطبية وصيانة المعدات الطبية.</a:t>
            </a:r>
          </a:p>
        </p:txBody>
      </p:sp>
    </p:spTree>
    <p:extLst>
      <p:ext uri="{BB962C8B-B14F-4D97-AF65-F5344CB8AC3E}">
        <p14:creationId xmlns:p14="http://schemas.microsoft.com/office/powerpoint/2010/main" val="341439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lstStyle/>
          <a:p>
            <a:pPr algn="r" rtl="1"/>
            <a:r>
              <a:rPr lang="ar-SA" dirty="0"/>
              <a:t>مجلس الإدارة</a:t>
            </a:r>
            <a:endParaRPr lang="en-US" dirty="0"/>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dirty="0"/>
              <a:t>9/4/20XX</a:t>
            </a:r>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dirty="0"/>
              <a:t>Presentation Title</a:t>
            </a:r>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9</a:t>
            </a:fld>
            <a:endParaRPr lang="en-US" dirty="0"/>
          </a:p>
        </p:txBody>
      </p:sp>
      <p:pic>
        <p:nvPicPr>
          <p:cNvPr id="37" name="Picture 36">
            <a:extLst>
              <a:ext uri="{FF2B5EF4-FFF2-40B4-BE49-F238E27FC236}">
                <a16:creationId xmlns:a16="http://schemas.microsoft.com/office/drawing/2014/main" id="{29CAE6F7-A7B4-45FF-8D52-6467ECB4C7CF}"/>
              </a:ext>
            </a:extLst>
          </p:cNvPr>
          <p:cNvPicPr>
            <a:picLocks noChangeAspect="1"/>
          </p:cNvPicPr>
          <p:nvPr/>
        </p:nvPicPr>
        <p:blipFill>
          <a:blip r:embed="rId2"/>
          <a:stretch>
            <a:fillRect/>
          </a:stretch>
        </p:blipFill>
        <p:spPr>
          <a:xfrm>
            <a:off x="2344715" y="0"/>
            <a:ext cx="5851321" cy="6858000"/>
          </a:xfrm>
          <a:prstGeom prst="rect">
            <a:avLst/>
          </a:prstGeom>
        </p:spPr>
      </p:pic>
    </p:spTree>
    <p:extLst>
      <p:ext uri="{BB962C8B-B14F-4D97-AF65-F5344CB8AC3E}">
        <p14:creationId xmlns:p14="http://schemas.microsoft.com/office/powerpoint/2010/main" val="2317691195"/>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0D7697-8E53-4EA8-8CBB-9C19575257BF}">
  <ds:schemaRefs>
    <ds:schemaRef ds:uri="http://purl.org/dc/dcmitype/"/>
    <ds:schemaRef ds:uri="http://schemas.microsoft.com/office/2006/documentManagement/types"/>
    <ds:schemaRef ds:uri="http://purl.org/dc/terms/"/>
    <ds:schemaRef ds:uri="http://schemas.microsoft.com/office/infopath/2007/PartnerControls"/>
    <ds:schemaRef ds:uri="16c05727-aa75-4e4a-9b5f-8a80a1165891"/>
    <ds:schemaRef ds:uri="http://schemas.openxmlformats.org/package/2006/metadata/core-properties"/>
    <ds:schemaRef ds:uri="http://www.w3.org/XML/1998/namespace"/>
    <ds:schemaRef ds:uri="71af3243-3dd4-4a8d-8c0d-dd76da1f02a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927DC71-2909-427C-BDB0-3E47E2101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AccentBox presentation</Template>
  <TotalTime>2337</TotalTime>
  <Words>1236</Words>
  <Application>Microsoft Office PowerPoint</Application>
  <PresentationFormat>Widescreen</PresentationFormat>
  <Paragraphs>191</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ArialMT</vt:lpstr>
      <vt:lpstr>Avenir Next LT Pro</vt:lpstr>
      <vt:lpstr>Calibri</vt:lpstr>
      <vt:lpstr>Segoe UI</vt:lpstr>
      <vt:lpstr>AccentBoxVTI</vt:lpstr>
      <vt:lpstr>PowerPoint Presentation</vt:lpstr>
      <vt:lpstr>1- التأسيس</vt:lpstr>
      <vt:lpstr>PowerPoint Presentation</vt:lpstr>
      <vt:lpstr>1- التأسيس</vt:lpstr>
      <vt:lpstr>رحلة التأسيس</vt:lpstr>
      <vt:lpstr>مالا نستطيع صيانته لن نستطيع صناعته</vt:lpstr>
      <vt:lpstr>1- التأسيس</vt:lpstr>
      <vt:lpstr>15 عضوا هم نخبة في المجالات التالية:</vt:lpstr>
      <vt:lpstr>مجلس الإدارة</vt:lpstr>
      <vt:lpstr>2- الاستراتيجية</vt:lpstr>
      <vt:lpstr>الرؤية والرسالة</vt:lpstr>
      <vt:lpstr>2- الاستراتيجية</vt:lpstr>
      <vt:lpstr>الأهداف  العامة</vt:lpstr>
      <vt:lpstr>الأثر المتوقع</vt:lpstr>
      <vt:lpstr>المشكلة التي نحلها</vt:lpstr>
      <vt:lpstr>الاستراتيجية العامة لنقل المعرفة في الصيانة</vt:lpstr>
      <vt:lpstr>2- الاستراتيجية</vt:lpstr>
      <vt:lpstr>الجمعية و</vt:lpstr>
      <vt:lpstr>3- الاعلام ومبادرات</vt:lpstr>
      <vt:lpstr>صحيفة الرياض ؛ الجزيرة؛ سبق؛ عاجل </vt:lpstr>
      <vt:lpstr>جامعة الملك سعود كلية العلوم الطبية</vt:lpstr>
      <vt:lpstr>تدريب المدربين للعامة</vt:lpstr>
      <vt:lpstr>#معسكر_مدربي_الهندسة_الطبية #Biomed_Trainers_Campaign</vt:lpstr>
      <vt:lpstr>#معسكر_مدربي_الهندسة_الطبية #Biomed_Trainers_Campaign</vt:lpstr>
      <vt:lpstr>مبادرة #مكتبة_بايومدز</vt:lpstr>
      <vt:lpstr>إعداد مقالات إرشادية </vt:lpstr>
      <vt:lpstr>3- الاعلام</vt:lpstr>
      <vt:lpstr>وسائل التواصل</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AccentBox</dc:title>
  <dc:creator>Omar Al-sohime</dc:creator>
  <cp:lastModifiedBy>Omar Al-sohime</cp:lastModifiedBy>
  <cp:revision>145</cp:revision>
  <dcterms:created xsi:type="dcterms:W3CDTF">2021-11-27T08:14:56Z</dcterms:created>
  <dcterms:modified xsi:type="dcterms:W3CDTF">2022-12-03T13:32:14Z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